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24384000" cy="13716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gNC4YE/rUVU4k+AV7ImT5MmOzc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5" Type="http://customschemas.google.com/relationships/presentationmetadata" Target="metadata"/><Relationship Id="rId1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tr-T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24283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Slaydı" type="title">
  <p:cSld name="TITL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7"/>
          <p:cNvSpPr txBox="1"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7"/>
          <p:cNvSpPr txBox="1"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/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/>
            </a:lvl2pPr>
            <a:lvl3pPr lvl="2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/>
            </a:lvl3pPr>
            <a:lvl4pPr lvl="3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4pPr>
            <a:lvl5pPr lvl="4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5pPr>
            <a:lvl6pPr lvl="5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6pPr>
            <a:lvl7pPr lvl="6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7pPr>
            <a:lvl8pPr lvl="7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8pPr>
            <a:lvl9pPr lvl="8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2" name="Google Shape;22;p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Dikey Metin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 rot="5400000">
            <a:off x="7840662" y="-2513012"/>
            <a:ext cx="8702676" cy="210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key Başlık ve Metin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 rot="5400000">
            <a:off x="14266862" y="3913188"/>
            <a:ext cx="11623676" cy="52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 rot="5400000">
            <a:off x="3598862" y="-1192212"/>
            <a:ext cx="11623676" cy="154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 ve İçerik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ölüm Üst Bilgisi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9"/>
          <p:cNvSpPr txBox="1"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Calibri"/>
              <a:buNone/>
              <a:defRPr sz="1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888888"/>
              </a:buClr>
              <a:buSzPts val="4800"/>
              <a:buNone/>
              <a:defRPr sz="4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4000"/>
              <a:buNone/>
              <a:defRPr sz="4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 sz="3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İki İçerik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arşılaştırma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679578" y="3362326"/>
            <a:ext cx="10315575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2"/>
          </p:nvPr>
        </p:nvSpPr>
        <p:spPr>
          <a:xfrm>
            <a:off x="1679578" y="5010150"/>
            <a:ext cx="10315575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 b="1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  <a:defRPr sz="4000" b="1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 b="1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Yalnızca Başlık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oş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İçerik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6350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400"/>
              <a:buChar char="•"/>
              <a:defRPr sz="6400"/>
            </a:lvl1pPr>
            <a:lvl2pPr marL="914400" lvl="1" indent="-584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600"/>
              <a:buChar char="•"/>
              <a:defRPr sz="56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4pPr>
            <a:lvl5pPr marL="2286000" lvl="4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5pPr>
            <a:lvl6pPr marL="2743200" lvl="5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6pPr>
            <a:lvl7pPr marL="3200400" lvl="6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7pPr>
            <a:lvl8pPr marL="3657600" lvl="7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8pPr>
            <a:lvl9pPr marL="4114800" lvl="8" indent="-482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  <a:defRPr sz="40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2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şlıklı Resim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>
            <a:spLocks noGrp="1"/>
          </p:cNvSpPr>
          <p:nvPr>
            <p:ph type="title"/>
          </p:nvPr>
        </p:nvSpPr>
        <p:spPr>
          <a:xfrm>
            <a:off x="1679577" y="914400"/>
            <a:ext cx="7864475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Calibri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>
            <a:spLocks noGrp="1"/>
          </p:cNvSpPr>
          <p:nvPr>
            <p:ph type="pic" idx="2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1679577" y="4114800"/>
            <a:ext cx="7864475" cy="762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marL="914400" lvl="1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3pPr>
            <a:lvl4pPr marL="1828800" lvl="3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4pPr>
            <a:lvl5pPr marL="2286000" lvl="4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5pPr>
            <a:lvl6pPr marL="2743200" lvl="5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6pPr>
            <a:lvl7pPr marL="3200400" lvl="6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7pPr>
            <a:lvl8pPr marL="3657600" lvl="7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8pPr>
            <a:lvl9pPr marL="4114800" lvl="8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0" y="0"/>
            <a:ext cx="24384000" cy="1377251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00"/>
              <a:buFont typeface="Calibri"/>
              <a:buNone/>
              <a:defRPr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5842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482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dt" idx="10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ftr" idx="11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sldNum" idx="12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tr-TR"/>
              <a:t>‹#›</a:t>
            </a:fld>
            <a:endParaRPr/>
          </a:p>
        </p:txBody>
      </p:sp>
      <p:sp>
        <p:nvSpPr>
          <p:cNvPr id="16" name="Google Shape;16;p6"/>
          <p:cNvSpPr/>
          <p:nvPr/>
        </p:nvSpPr>
        <p:spPr>
          <a:xfrm>
            <a:off x="0" y="13230665"/>
            <a:ext cx="24384000" cy="543911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6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0" y="0"/>
            <a:ext cx="13606073" cy="147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6"/>
          <p:cNvSpPr txBox="1"/>
          <p:nvPr/>
        </p:nvSpPr>
        <p:spPr>
          <a:xfrm>
            <a:off x="0" y="13285458"/>
            <a:ext cx="243839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tr-TR"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20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5332180" y="13329605"/>
            <a:ext cx="13716003" cy="386394"/>
          </a:xfrm>
          <a:prstGeom prst="rect">
            <a:avLst/>
          </a:prstGeom>
          <a:solidFill>
            <a:srgbClr val="C71F2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5533808" y="13329605"/>
            <a:ext cx="13359077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tr-TR" sz="1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Kurumsal Gelişim ve Planlama Koordinatörlüğü</a:t>
            </a:r>
            <a:endParaRPr sz="16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2"/>
          <p:cNvSpPr txBox="1">
            <a:spLocks noGrp="1"/>
          </p:cNvSpPr>
          <p:nvPr>
            <p:ph type="subTitle" idx="1"/>
          </p:nvPr>
        </p:nvSpPr>
        <p:spPr>
          <a:xfrm>
            <a:off x="0" y="1472399"/>
            <a:ext cx="24384000" cy="10043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0" lvl="0" indent="0">
              <a:spcBef>
                <a:spcPts val="600"/>
              </a:spcBef>
              <a:buClr>
                <a:srgbClr val="FFFF00"/>
              </a:buClr>
              <a:buSzPts val="6400"/>
            </a:pPr>
            <a:r>
              <a:rPr lang="tr-TR" sz="6400" b="1" dirty="0">
                <a:solidFill>
                  <a:srgbClr val="FFFF00"/>
                </a:solidFill>
                <a:latin typeface="Arial"/>
                <a:cs typeface="Arial"/>
                <a:sym typeface="Arial"/>
              </a:rPr>
              <a:t>BİLİŞSEL, DUYUŞSAL VE DEVİNİŞSEL ALAN DAVRANIŞLARININ ÖLÇÜLMESİ</a:t>
            </a:r>
            <a:endParaRPr dirty="0"/>
          </a:p>
        </p:txBody>
      </p:sp>
      <p:cxnSp>
        <p:nvCxnSpPr>
          <p:cNvPr id="96" name="Google Shape;96;p2"/>
          <p:cNvCxnSpPr/>
          <p:nvPr/>
        </p:nvCxnSpPr>
        <p:spPr>
          <a:xfrm>
            <a:off x="7222443" y="2650007"/>
            <a:ext cx="10734261" cy="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8" name="Google Shape;98;p2"/>
          <p:cNvSpPr/>
          <p:nvPr/>
        </p:nvSpPr>
        <p:spPr>
          <a:xfrm>
            <a:off x="-318051" y="2476757"/>
            <a:ext cx="1593244" cy="10202653"/>
          </a:xfrm>
          <a:prstGeom prst="rect">
            <a:avLst/>
          </a:prstGeom>
          <a:solidFill>
            <a:srgbClr val="2C0101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2"/>
          <p:cNvSpPr txBox="1"/>
          <p:nvPr/>
        </p:nvSpPr>
        <p:spPr>
          <a:xfrm rot="-5400000">
            <a:off x="-4347124" y="6937519"/>
            <a:ext cx="9821481" cy="1246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tr-TR" sz="5000" dirty="0" smtClean="0">
                <a:solidFill>
                  <a:schemeClr val="tx2"/>
                </a:solidFill>
              </a:rPr>
              <a:t>Alan </a:t>
            </a:r>
            <a:r>
              <a:rPr lang="tr-TR" sz="5000" dirty="0">
                <a:solidFill>
                  <a:schemeClr val="tx2"/>
                </a:solidFill>
              </a:rPr>
              <a:t>Davranışlarının Ölçülmesi</a:t>
            </a:r>
            <a:endParaRPr lang="tr-TR" sz="5000" dirty="0">
              <a:solidFill>
                <a:schemeClr val="lt1"/>
              </a:solidFill>
              <a:latin typeface="Calibri"/>
              <a:cs typeface="Calibri"/>
              <a:sym typeface="Calibri"/>
            </a:endParaRPr>
          </a:p>
        </p:txBody>
      </p:sp>
      <p:graphicFrame>
        <p:nvGraphicFramePr>
          <p:cNvPr id="9" name="Tablo 6">
            <a:extLst>
              <a:ext uri="{FF2B5EF4-FFF2-40B4-BE49-F238E27FC236}">
                <a16:creationId xmlns:a16="http://schemas.microsoft.com/office/drawing/2014/main" id="{A4E853B0-27C6-4EF6-9782-7151AEF51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5102010"/>
              </p:ext>
            </p:extLst>
          </p:nvPr>
        </p:nvGraphicFramePr>
        <p:xfrm>
          <a:off x="1639063" y="2933431"/>
          <a:ext cx="22401810" cy="10112750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772269">
                  <a:extLst>
                    <a:ext uri="{9D8B030D-6E8A-4147-A177-3AD203B41FA5}">
                      <a16:colId xmlns:a16="http://schemas.microsoft.com/office/drawing/2014/main" val="2264095858"/>
                    </a:ext>
                  </a:extLst>
                </a:gridCol>
                <a:gridCol w="2852928">
                  <a:extLst>
                    <a:ext uri="{9D8B030D-6E8A-4147-A177-3AD203B41FA5}">
                      <a16:colId xmlns:a16="http://schemas.microsoft.com/office/drawing/2014/main" val="1763548172"/>
                    </a:ext>
                  </a:extLst>
                </a:gridCol>
                <a:gridCol w="146982">
                  <a:extLst>
                    <a:ext uri="{9D8B030D-6E8A-4147-A177-3AD203B41FA5}">
                      <a16:colId xmlns:a16="http://schemas.microsoft.com/office/drawing/2014/main" val="761328931"/>
                    </a:ext>
                  </a:extLst>
                </a:gridCol>
                <a:gridCol w="2511661">
                  <a:extLst>
                    <a:ext uri="{9D8B030D-6E8A-4147-A177-3AD203B41FA5}">
                      <a16:colId xmlns:a16="http://schemas.microsoft.com/office/drawing/2014/main" val="1111247965"/>
                    </a:ext>
                  </a:extLst>
                </a:gridCol>
                <a:gridCol w="395617">
                  <a:extLst>
                    <a:ext uri="{9D8B030D-6E8A-4147-A177-3AD203B41FA5}">
                      <a16:colId xmlns:a16="http://schemas.microsoft.com/office/drawing/2014/main" val="3163228008"/>
                    </a:ext>
                  </a:extLst>
                </a:gridCol>
                <a:gridCol w="2158475">
                  <a:extLst>
                    <a:ext uri="{9D8B030D-6E8A-4147-A177-3AD203B41FA5}">
                      <a16:colId xmlns:a16="http://schemas.microsoft.com/office/drawing/2014/main" val="4194762539"/>
                    </a:ext>
                  </a:extLst>
                </a:gridCol>
                <a:gridCol w="1859133">
                  <a:extLst>
                    <a:ext uri="{9D8B030D-6E8A-4147-A177-3AD203B41FA5}">
                      <a16:colId xmlns:a16="http://schemas.microsoft.com/office/drawing/2014/main" val="1507335979"/>
                    </a:ext>
                  </a:extLst>
                </a:gridCol>
                <a:gridCol w="1593070">
                  <a:extLst>
                    <a:ext uri="{9D8B030D-6E8A-4147-A177-3AD203B41FA5}">
                      <a16:colId xmlns:a16="http://schemas.microsoft.com/office/drawing/2014/main" val="1830283046"/>
                    </a:ext>
                  </a:extLst>
                </a:gridCol>
                <a:gridCol w="2492002">
                  <a:extLst>
                    <a:ext uri="{9D8B030D-6E8A-4147-A177-3AD203B41FA5}">
                      <a16:colId xmlns:a16="http://schemas.microsoft.com/office/drawing/2014/main" val="1922334444"/>
                    </a:ext>
                  </a:extLst>
                </a:gridCol>
                <a:gridCol w="1917888">
                  <a:extLst>
                    <a:ext uri="{9D8B030D-6E8A-4147-A177-3AD203B41FA5}">
                      <a16:colId xmlns:a16="http://schemas.microsoft.com/office/drawing/2014/main" val="2749247560"/>
                    </a:ext>
                  </a:extLst>
                </a:gridCol>
                <a:gridCol w="1981197">
                  <a:extLst>
                    <a:ext uri="{9D8B030D-6E8A-4147-A177-3AD203B41FA5}">
                      <a16:colId xmlns:a16="http://schemas.microsoft.com/office/drawing/2014/main" val="1610163322"/>
                    </a:ext>
                  </a:extLst>
                </a:gridCol>
                <a:gridCol w="2720588">
                  <a:extLst>
                    <a:ext uri="{9D8B030D-6E8A-4147-A177-3AD203B41FA5}">
                      <a16:colId xmlns:a16="http://schemas.microsoft.com/office/drawing/2014/main" val="1910307211"/>
                    </a:ext>
                  </a:extLst>
                </a:gridCol>
              </a:tblGrid>
              <a:tr h="449264">
                <a:tc gridSpan="12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u="none" strike="noStrike" noProof="0" dirty="0"/>
                        <a:t>Kazanımlar</a:t>
                      </a:r>
                      <a:endParaRPr lang="tr-TR" sz="1100" b="1" dirty="0"/>
                    </a:p>
                  </a:txBody>
                  <a:tcPr marL="121582" marR="121582" marT="60792" marB="60792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6189686"/>
                  </a:ext>
                </a:extLst>
              </a:tr>
              <a:tr h="335893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Öğrenme alanları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/>
                        <a:t>Bilişsel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600" b="1"/>
                    </a:p>
                  </a:txBody>
                  <a:tcPr marL="70185" marR="70185" marT="35093" marB="35093"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 err="1"/>
                        <a:t>Duyuşsal</a:t>
                      </a:r>
                      <a:endParaRPr lang="tr-TR" sz="1100" b="1" dirty="0"/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 err="1"/>
                        <a:t>Devinişsel</a:t>
                      </a:r>
                      <a:endParaRPr lang="tr-TR" sz="1100" b="1" dirty="0"/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7232842"/>
                  </a:ext>
                </a:extLst>
              </a:tr>
              <a:tr h="33589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gridSpan="5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/>
                        <a:t>Öğrenenlerden neyi bilmeleri bekleniyor?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/>
                        <a:t>Öğrenenlerden neye değer vermeleri/özen göstermeleri isteniyor?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1" dirty="0"/>
                        <a:t>Öğrenenlerden neleri yapabilmesi bekleniyor? 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655950"/>
                  </a:ext>
                </a:extLst>
              </a:tr>
              <a:tr h="458162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Düzeyler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Bilgi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Beceri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Yetenek/Yetkinlik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600" b="1"/>
                    </a:p>
                  </a:txBody>
                  <a:tcPr marL="70185" marR="70185" marT="35093" marB="3509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>
                          <a:solidFill>
                            <a:srgbClr val="A6A6A6"/>
                          </a:solidFill>
                        </a:rPr>
                        <a:t>Bilgi*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Beceri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1" u="none" strike="noStrike" noProof="0" dirty="0">
                          <a:solidFill>
                            <a:srgbClr val="A6A6A6"/>
                          </a:solidFill>
                        </a:rPr>
                        <a:t>Yetenek/Yetkinlik**</a:t>
                      </a:r>
                    </a:p>
                    <a:p>
                      <a:pPr lvl="0">
                        <a:buNone/>
                      </a:pPr>
                      <a:endParaRPr lang="tr-TR" sz="1100" b="1" dirty="0"/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>
                          <a:solidFill>
                            <a:srgbClr val="A6A6A6"/>
                          </a:solidFill>
                        </a:rPr>
                        <a:t>Bilgi*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>
                          <a:solidFill>
                            <a:srgbClr val="A6A6A6"/>
                          </a:solidFill>
                        </a:rPr>
                        <a:t>Beceri</a:t>
                      </a:r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u="none" strike="noStrike" noProof="0" dirty="0"/>
                        <a:t>Yetenek/Yetkinlik</a:t>
                      </a:r>
                      <a:endParaRPr lang="tr-TR" sz="1100" b="1" dirty="0"/>
                    </a:p>
                  </a:txBody>
                  <a:tcPr marL="121582" marR="121582" marT="60792" marB="60792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91286"/>
                  </a:ext>
                </a:extLst>
              </a:tr>
              <a:tr h="34788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Ne bilsin?</a:t>
                      </a: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Ne yapsın?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Ne hazırlasın?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600"/>
                    </a:p>
                  </a:txBody>
                  <a:tcPr marL="70185" marR="70185" marT="35093" marB="3509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Ne bilsin?</a:t>
                      </a: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Ne yapsın?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Ne hazırlasın?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Ne bilsin?</a:t>
                      </a: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Ne yapsın?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dirty="0"/>
                        <a:t>Ne hazırlasın?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117141"/>
                  </a:ext>
                </a:extLst>
              </a:tr>
              <a:tr h="6237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 err="1"/>
                        <a:t>Bloom'un</a:t>
                      </a:r>
                      <a:r>
                        <a:rPr lang="tr-TR" sz="1100" b="1" dirty="0"/>
                        <a:t> Taksonomisi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*Hatırlama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*Anlama</a:t>
                      </a: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*Uygulama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*Analiz etme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*Değerlendirme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*Yaratma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600"/>
                    </a:p>
                  </a:txBody>
                  <a:tcPr marL="70185" marR="70185" marT="35093" marB="35093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*Alma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*Tepkide bulunma</a:t>
                      </a: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*Değer verme</a:t>
                      </a:r>
                    </a:p>
                    <a:p>
                      <a:pPr lvl="0">
                        <a:buNone/>
                      </a:pP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*Örgütleme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*Niteleme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*Algılama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*Kurulma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*Kılavuzla yapma</a:t>
                      </a: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*Mekanikleşme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*Beceri haline getirme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dirty="0"/>
                        <a:t>*Uyum/duruma uydurma</a:t>
                      </a:r>
                    </a:p>
                    <a:p>
                      <a:pPr lvl="0">
                        <a:buNone/>
                      </a:pPr>
                      <a:r>
                        <a:rPr lang="tr-TR" sz="1100" dirty="0"/>
                        <a:t>*Yaratma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33528"/>
                  </a:ext>
                </a:extLst>
              </a:tr>
              <a:tr h="177543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Kazanımların ölçülmesinde/puanlanmasında kullanılabilecek geleneksel ve alternatif ölçme araçları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-</a:t>
                      </a:r>
                      <a:r>
                        <a:rPr lang="tr-TR" sz="1100" b="0" u="none" strike="noStrike" noProof="0"/>
                        <a:t>Kısa yanıtlı ve boşluk doldurmalı testler 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-</a:t>
                      </a:r>
                      <a:r>
                        <a:rPr lang="tr-TR" sz="1100" b="0" u="none" strike="noStrike" noProof="0"/>
                        <a:t>Çoktan seçmeli testler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-Eşleştirmeli madde testleri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-Doğru-Yanlış testleri</a:t>
                      </a:r>
                    </a:p>
                    <a:p>
                      <a:pPr lvl="0">
                        <a:buNone/>
                      </a:pP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-Yazılı yoklamalar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-Sözlü sınavlar</a:t>
                      </a:r>
                    </a:p>
                    <a:p>
                      <a:pPr lvl="0">
                        <a:buNone/>
                      </a:pP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tr-TR" sz="1100" b="0" u="none" strike="noStrike" noProof="0" dirty="0"/>
                        <a:t>-Dereceli puanlama anahtarı</a:t>
                      </a:r>
                    </a:p>
                    <a:p>
                      <a:pPr lvl="0" algn="ctr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tr-TR" sz="600" b="0" i="0" u="none" strike="noStrike" noProof="0"/>
                    </a:p>
                  </a:txBody>
                  <a:tcPr marL="70185" marR="70185" marT="35093" marB="35093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tr-TR" sz="1100" b="0" u="none" strike="noStrike" noProof="0"/>
                        <a:t>-Öğretmen yapımı ölçme araçları (gözlem formu, görüşme, kendini anlatma)</a:t>
                      </a:r>
                      <a:endParaRPr lang="en-US" sz="1100" b="0" u="none" strike="noStrike" noProof="0"/>
                    </a:p>
                    <a:p>
                      <a:pPr lvl="0" algn="l">
                        <a:buNone/>
                      </a:pPr>
                      <a:r>
                        <a:rPr lang="tr-TR" sz="1100" b="0" u="none" strike="noStrike" noProof="0"/>
                        <a:t>-Standart ölçme araçları</a:t>
                      </a:r>
                    </a:p>
                    <a:p>
                      <a:pPr lvl="0" algn="l">
                        <a:buNone/>
                      </a:pP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-</a:t>
                      </a:r>
                      <a:r>
                        <a:rPr lang="tr-TR" sz="1100" b="0" u="none" strike="noStrike" noProof="0"/>
                        <a:t>Öğretmen yapımı ölçme araçları (gözlem formu, görüşme, kendini anlatma)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-Standart ölçme araçları</a:t>
                      </a:r>
                    </a:p>
                    <a:p>
                      <a:pPr lvl="0">
                        <a:buNone/>
                      </a:pPr>
                      <a:endParaRPr lang="tr-TR" sz="1100" b="0" u="none" strike="noStrike" noProof="0"/>
                    </a:p>
                    <a:p>
                      <a:pPr lvl="0">
                        <a:buNone/>
                      </a:pP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-Öğretmen yapımı ölçme araçları (gözlem formu, görüşme, kendini anlatma)</a:t>
                      </a:r>
                      <a:endParaRPr lang="en-US" sz="1100" b="0" u="none" strike="noStrike" noProof="0" dirty="0"/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-Standart ölçme araçları</a:t>
                      </a:r>
                      <a:endParaRPr lang="tr-TR" sz="1100" dirty="0"/>
                    </a:p>
                    <a:p>
                      <a:pPr lvl="0" algn="ctr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-Kontrol listesi</a:t>
                      </a:r>
                    </a:p>
                    <a:p>
                      <a:pPr lvl="0">
                        <a:buNone/>
                      </a:pP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-Kontrol listesi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-Dereceli puanlama anahtarı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-Dereceleme ölçeği</a:t>
                      </a: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-Kontrol listesi</a:t>
                      </a:r>
                      <a:endParaRPr lang="en-US" sz="1100" b="0" u="none" strike="noStrike" noProof="0" dirty="0"/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-Dereceli puanlama anahtarı</a:t>
                      </a:r>
                      <a:endParaRPr lang="en-US" sz="1100" b="0" u="none" strike="noStrike" noProof="0" dirty="0"/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-Dereceleme ölçeği</a:t>
                      </a: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856013"/>
                  </a:ext>
                </a:extLst>
              </a:tr>
              <a:tr h="2444730">
                <a:tc row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Ölçme araçlarının geçerliği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/>
                        <a:t>-Aynı soruları kullanmama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-Soru havuzu ve sayısı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-Üst düzey (analiz/sentez/uygulama düzeyinde) sorular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-Yapı geçerliği (aynı dersi veren hocaların kazanım listesini belirlemeleri)</a:t>
                      </a:r>
                    </a:p>
                    <a:p>
                      <a:pPr lvl="0">
                        <a:buNone/>
                      </a:pPr>
                      <a:r>
                        <a:rPr lang="tr-TR" sz="1100"/>
                        <a:t>-Uyum geçerliği (benzer yapıyı ölçen bir ölçme aracını ölçüt olarak alma)</a:t>
                      </a:r>
                    </a:p>
                    <a:p>
                      <a:pPr lvl="0">
                        <a:buNone/>
                      </a:pPr>
                      <a:endParaRPr lang="tr-TR" sz="1100"/>
                    </a:p>
                    <a:p>
                      <a:pPr lvl="0">
                        <a:buNone/>
                      </a:pPr>
                      <a:endParaRPr lang="tr-TR" sz="110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-Yapı geçerliği (aynı dersi veren hocaların kazanım listesini belirlemeleri)</a:t>
                      </a:r>
                      <a:endParaRPr lang="en-US" sz="1100" b="0" u="none" strike="noStrike" noProof="0"/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/>
                        <a:t>-Uyum geçerliği (benzer yapıyı ölçen bir ölçme aracını ölçüt olarak alma)</a:t>
                      </a:r>
                      <a:endParaRPr lang="en-US" sz="1100" b="0" u="none" strike="noStrike" noProof="0"/>
                    </a:p>
                    <a:p>
                      <a:pPr lvl="0">
                        <a:buNone/>
                      </a:pPr>
                      <a:endParaRPr lang="tr-TR" sz="1100" b="0" u="none" strike="noStrike" noProof="0"/>
                    </a:p>
                    <a:p>
                      <a:pPr lvl="0">
                        <a:buNone/>
                      </a:pPr>
                      <a:endParaRPr lang="tr-TR" sz="1100" b="0" i="0" u="none" strike="noStrike" noProof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tr-TR" sz="600" b="0" i="0" u="none" strike="noStrike" noProof="0"/>
                    </a:p>
                  </a:txBody>
                  <a:tcPr marL="70185" marR="70185" marT="35093" marB="35093"/>
                </a:tc>
                <a:tc gridSpan="3"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tr-TR" sz="1100" b="0" u="none" strike="noStrike" noProof="0" dirty="0"/>
                        <a:t>-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Yapı geçerliği (Doğrulayıcı Faktör Analizi, </a:t>
                      </a:r>
                      <a:r>
                        <a:rPr lang="tr-TR" sz="1100" kern="1200" noProof="0" dirty="0" err="1">
                          <a:solidFill>
                            <a:schemeClr val="dk1"/>
                          </a:solidFill>
                        </a:rPr>
                        <a:t>Açımlayıcı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 Faktör Analizi)</a:t>
                      </a:r>
                      <a:endParaRPr lang="tr-TR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-Uyum geçerliği (Ölçüt ve Yordama Geçerliği)</a:t>
                      </a:r>
                    </a:p>
                    <a:p>
                      <a:pPr lvl="0">
                        <a:buNone/>
                      </a:pP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-Yapı geçerliği (aynı dersi veren hocaların kazanım listesini belirlemeleri)</a:t>
                      </a:r>
                      <a:endParaRPr lang="en-US" sz="1100" b="0" u="none" strike="noStrike" noProof="0" dirty="0"/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-Uyum geçerliği (benzer yapıyı ölçen bir ölçme aracını ölçüt olarak alma)</a:t>
                      </a:r>
                      <a:endParaRPr lang="en-US" sz="1100" b="0" u="none" strike="noStrike" noProof="0" dirty="0"/>
                    </a:p>
                    <a:p>
                      <a:pPr lvl="0">
                        <a:buNone/>
                      </a:pPr>
                      <a:endParaRPr lang="tr-TR" sz="1100" b="0" u="none" strike="noStrike" noProof="0" dirty="0"/>
                    </a:p>
                    <a:p>
                      <a:pPr lvl="0">
                        <a:buNone/>
                      </a:pPr>
                      <a:endParaRPr lang="tr-TR" sz="110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extLst>
                  <a:ext uri="{0D108BD9-81ED-4DB2-BD59-A6C34878D82A}">
                    <a16:rowId xmlns:a16="http://schemas.microsoft.com/office/drawing/2014/main" val="3308956786"/>
                  </a:ext>
                </a:extLst>
              </a:tr>
              <a:tr h="95480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gridSpan="11"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0" u="none" strike="noStrike" kern="1200" noProof="0" dirty="0">
                          <a:solidFill>
                            <a:schemeClr val="dk1"/>
                          </a:solidFill>
                        </a:rPr>
                        <a:t>-Kapsam geçerliği (belirtke tablosu/ölçme araçlarının alt boyutlarının kapsamı)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0" u="none" strike="noStrike" kern="1200" noProof="0" dirty="0">
                          <a:solidFill>
                            <a:schemeClr val="dk1"/>
                          </a:solidFill>
                        </a:rPr>
                        <a:t>-Ölçme aracının uygunluğunun birden fazla uzman tarafından yapılması ve Kapsam Geçerlik Ölçütünün (KGÖ) hesaplanması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0" u="none" strike="noStrike" kern="1200" noProof="0" dirty="0">
                          <a:solidFill>
                            <a:schemeClr val="dk1"/>
                          </a:solidFill>
                        </a:rPr>
                        <a:t>-Görünüş geçerliği (uzman görüşü) (ölçmeyi amaçladığı şey/yönerge)</a:t>
                      </a:r>
                      <a:endParaRPr lang="tr-TR" sz="1100" b="0" u="none" strike="noStrike" kern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0" u="none" strike="noStrike" kern="1200" noProof="0" dirty="0">
                          <a:solidFill>
                            <a:schemeClr val="dk1"/>
                          </a:solidFill>
                        </a:rPr>
                        <a:t>-Soruların/ölçütlerin anlaşılırlığı için pilot çalışma</a:t>
                      </a:r>
                      <a:endParaRPr lang="tr-TR" sz="1100" b="0" u="none" strike="noStrike" kern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algn="l" defTabSz="914400" rtl="0" eaLnBrk="1" latinLnBrk="0" hangingPunct="1">
                        <a:buNone/>
                      </a:pPr>
                      <a:endParaRPr lang="tr-TR" sz="11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extLst>
                  <a:ext uri="{0D108BD9-81ED-4DB2-BD59-A6C34878D82A}">
                    <a16:rowId xmlns:a16="http://schemas.microsoft.com/office/drawing/2014/main" val="4264777526"/>
                  </a:ext>
                </a:extLst>
              </a:tr>
              <a:tr h="92975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Ölçme araçlarından </a:t>
                      </a:r>
                      <a:r>
                        <a:rPr lang="tr-TR" sz="1100" b="1" u="none" dirty="0"/>
                        <a:t>elde edilen puanların </a:t>
                      </a:r>
                      <a:r>
                        <a:rPr lang="tr-TR" sz="1100" b="1" dirty="0"/>
                        <a:t>güvenirliği </a:t>
                      </a:r>
                      <a:endParaRPr lang="tr-TR" sz="110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tr-TR" sz="1100" b="0" u="none" strike="noStrike" kern="1200" dirty="0">
                          <a:solidFill>
                            <a:schemeClr val="dk1"/>
                          </a:solidFill>
                        </a:rPr>
                        <a:t>-Madde güçlük indeksi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tr-TR" sz="1100" b="0" u="none" strike="noStrike" kern="1200" dirty="0">
                          <a:solidFill>
                            <a:schemeClr val="dk1"/>
                          </a:solidFill>
                        </a:rPr>
                        <a:t>-Madde </a:t>
                      </a:r>
                      <a:r>
                        <a:rPr lang="tr-TR" sz="1100" b="0" u="none" strike="noStrike" kern="1200" dirty="0" err="1">
                          <a:solidFill>
                            <a:schemeClr val="dk1"/>
                          </a:solidFill>
                        </a:rPr>
                        <a:t>ayırıcılık</a:t>
                      </a:r>
                      <a:r>
                        <a:rPr lang="tr-TR" sz="1100" b="0" u="none" strike="noStrike" kern="1200" dirty="0">
                          <a:solidFill>
                            <a:schemeClr val="dk1"/>
                          </a:solidFill>
                        </a:rPr>
                        <a:t> gücü indeksi</a:t>
                      </a:r>
                    </a:p>
                    <a:p>
                      <a:pPr marL="0" lvl="0" algn="l" defTabSz="914400" rtl="0" eaLnBrk="1" latinLnBrk="0" hangingPunct="1">
                        <a:buNone/>
                      </a:pPr>
                      <a:r>
                        <a:rPr lang="tr-TR" sz="1100" b="0" u="none" strike="noStrike" kern="1200" dirty="0">
                          <a:solidFill>
                            <a:schemeClr val="dk1"/>
                          </a:solidFill>
                        </a:rPr>
                        <a:t>-Korelasyon</a:t>
                      </a:r>
                      <a:endParaRPr lang="tr-TR" sz="1100" b="0" i="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10"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-Puanlamanın birden fazla kişi/uzman tarafından yapılması</a:t>
                      </a: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-Korelasyon</a:t>
                      </a:r>
                      <a:endParaRPr lang="tr-TR" sz="1100" kern="12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-Birden fazla uzman tarafından yapılan puanlamanın güvenirliği için </a:t>
                      </a:r>
                      <a:r>
                        <a:rPr lang="tr-TR" sz="1100" kern="1200" noProof="0" dirty="0" err="1">
                          <a:solidFill>
                            <a:schemeClr val="dk1"/>
                          </a:solidFill>
                        </a:rPr>
                        <a:t>Cohen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tr-TR" sz="1100" kern="1200" noProof="0" dirty="0" err="1">
                          <a:solidFill>
                            <a:schemeClr val="dk1"/>
                          </a:solidFill>
                        </a:rPr>
                        <a:t>Kappa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, </a:t>
                      </a:r>
                      <a:r>
                        <a:rPr lang="tr-TR" sz="1100" kern="1200" noProof="0" dirty="0" err="1">
                          <a:solidFill>
                            <a:schemeClr val="dk1"/>
                          </a:solidFill>
                        </a:rPr>
                        <a:t>Cappa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tr-TR" sz="1100" kern="1200" noProof="0" dirty="0" err="1">
                          <a:solidFill>
                            <a:schemeClr val="dk1"/>
                          </a:solidFill>
                        </a:rPr>
                        <a:t>Fleiss</a:t>
                      </a:r>
                      <a:r>
                        <a:rPr lang="tr-TR" sz="1100" kern="1200" noProof="0" dirty="0">
                          <a:solidFill>
                            <a:schemeClr val="dk1"/>
                          </a:solidFill>
                        </a:rPr>
                        <a:t> </a:t>
                      </a:r>
                      <a:endParaRPr lang="tr-TR" sz="11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tr-TR" sz="600" b="0" i="0" u="none" strike="noStrike" noProof="0">
                        <a:highlight>
                          <a:srgbClr val="FFFF00"/>
                        </a:highlight>
                      </a:endParaRPr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extLst>
                  <a:ext uri="{0D108BD9-81ED-4DB2-BD59-A6C34878D82A}">
                    <a16:rowId xmlns:a16="http://schemas.microsoft.com/office/drawing/2014/main" val="3901734712"/>
                  </a:ext>
                </a:extLst>
              </a:tr>
              <a:tr h="1451446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1" dirty="0"/>
                        <a:t>Ölçme sonuçlarının puanlandırılması/değerlendirilmesi 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dirty="0"/>
                        <a:t>-Cevap Anahtarı/ puanlama (öğretim elemanı)</a:t>
                      </a:r>
                    </a:p>
                    <a:p>
                      <a:pPr lvl="0">
                        <a:buNone/>
                      </a:pPr>
                      <a:r>
                        <a:rPr lang="tr-TR" sz="1100" dirty="0"/>
                        <a:t>-Ölçüt (Başarı)</a:t>
                      </a:r>
                    </a:p>
                    <a:p>
                      <a:pPr lvl="0">
                        <a:buNone/>
                      </a:pPr>
                      <a:r>
                        <a:rPr lang="tr-TR" sz="1100" dirty="0"/>
                        <a:t>-Karar (Geçti-Kaldı, AA, BA, Başarılı, Başarısız)</a:t>
                      </a:r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-Cevap Anahtarı/Gözlem Formu-Dereceli puanlama anahtarı-Kontrol listesi (öğretim elemanı/farklı uzman)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-Ölçüt (Başarı/performans)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-Karar (Başarılı-Başarısız/</a:t>
                      </a:r>
                    </a:p>
                    <a:p>
                      <a:pPr lvl="0">
                        <a:buNone/>
                      </a:pPr>
                      <a:r>
                        <a:rPr lang="tr-TR" sz="1100" b="0" u="none" strike="noStrike" noProof="0" dirty="0"/>
                        <a:t>Çok iyi-iyi-orta-düşük performans)</a:t>
                      </a:r>
                      <a:endParaRPr lang="tr-TR" sz="1100" b="0" i="0" u="none" strike="noStrike" noProof="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gridSpan="7"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tr-TR" sz="1100" b="0" u="none" strike="noStrike" noProof="0" dirty="0"/>
                        <a:t>-Gözlem Formu/Performansa ve </a:t>
                      </a:r>
                      <a:r>
                        <a:rPr lang="tr-TR" sz="1100" b="0" u="none" strike="noStrike" noProof="0" dirty="0" err="1"/>
                        <a:t>Portfolyaya</a:t>
                      </a:r>
                      <a:r>
                        <a:rPr lang="tr-TR" sz="1100" b="0" u="none" strike="noStrike" noProof="0" dirty="0"/>
                        <a:t> Dayalı Durum Belirleme-Dereceli puanlama anahtarı-Kontrol listesi-Dereceleme ölçeği</a:t>
                      </a:r>
                      <a:endParaRPr lang="tr-TR" sz="1100" dirty="0"/>
                    </a:p>
                    <a:p>
                      <a:pPr lvl="0" algn="ctr">
                        <a:buNone/>
                      </a:pPr>
                      <a:r>
                        <a:rPr lang="tr-TR" sz="1100" b="0" u="none" strike="noStrike" noProof="0" dirty="0"/>
                        <a:t>(Akran değerlendirme, Öz-değerlendirme, Grup değerlendirmesi, Öğretim elemanının değerlendirmesi)</a:t>
                      </a:r>
                      <a:endParaRPr lang="en-US" sz="1100" b="0" u="none" strike="noStrike" noProof="0" dirty="0"/>
                    </a:p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tr-TR" sz="1100" b="0" u="none" strike="noStrike" noProof="0" dirty="0"/>
                        <a:t>-Ölçüt (performans)</a:t>
                      </a:r>
                    </a:p>
                    <a:p>
                      <a:pPr lvl="0" algn="ctr">
                        <a:buNone/>
                      </a:pPr>
                      <a:r>
                        <a:rPr lang="tr-TR" sz="1100" b="0" u="none" strike="noStrike" noProof="0" dirty="0"/>
                        <a:t>-Karar (Çok iyi-iyi-orta-düşük performans)</a:t>
                      </a:r>
                      <a:endParaRPr lang="tr-TR" sz="1100" dirty="0"/>
                    </a:p>
                    <a:p>
                      <a:pPr lvl="0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b="0" u="none" strike="noStrike" noProof="0" dirty="0"/>
                    </a:p>
                    <a:p>
                      <a:pPr lvl="0" algn="ctr">
                        <a:buNone/>
                      </a:pPr>
                      <a:endParaRPr lang="tr-TR" sz="1100" dirty="0"/>
                    </a:p>
                  </a:txBody>
                  <a:tcPr marL="121582" marR="121582" marT="60792" marB="60792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 marL="70185" marR="70185" marT="35093" marB="35093"/>
                </a:tc>
                <a:extLst>
                  <a:ext uri="{0D108BD9-81ED-4DB2-BD59-A6C34878D82A}">
                    <a16:rowId xmlns:a16="http://schemas.microsoft.com/office/drawing/2014/main" val="900788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0702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470</Words>
  <Application>Microsoft Office PowerPoint</Application>
  <PresentationFormat>Özel</PresentationFormat>
  <Paragraphs>108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Alper BAYRAKDAR</dc:creator>
  <cp:lastModifiedBy>user</cp:lastModifiedBy>
  <cp:revision>48</cp:revision>
  <dcterms:created xsi:type="dcterms:W3CDTF">2022-11-04T08:14:34Z</dcterms:created>
  <dcterms:modified xsi:type="dcterms:W3CDTF">2023-12-20T11:12:26Z</dcterms:modified>
</cp:coreProperties>
</file>