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24384000" cy="13716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5" roundtripDataSignature="AMtx7mgNC4YE/rUVU4k+AV7ImT5MmOzcB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7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customschemas.google.com/relationships/presentationmetadata" Target="metadata"/><Relationship Id="rId19" Type="http://schemas.openxmlformats.org/officeDocument/2006/relationships/tableStyles" Target="tableStyles.xml"/><Relationship Id="rId4" Type="http://schemas.openxmlformats.org/officeDocument/2006/relationships/slide" Target="slides/slide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svg"/><Relationship Id="rId1" Type="http://schemas.openxmlformats.org/officeDocument/2006/relationships/image" Target="../media/image3.png"/><Relationship Id="rId6" Type="http://schemas.openxmlformats.org/officeDocument/2006/relationships/image" Target="../media/image13.svg"/><Relationship Id="rId5" Type="http://schemas.openxmlformats.org/officeDocument/2006/relationships/image" Target="../media/image5.png"/><Relationship Id="rId4" Type="http://schemas.openxmlformats.org/officeDocument/2006/relationships/image" Target="../media/image11.svg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svg"/><Relationship Id="rId1" Type="http://schemas.openxmlformats.org/officeDocument/2006/relationships/image" Target="../media/image3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svg"/><Relationship Id="rId1" Type="http://schemas.openxmlformats.org/officeDocument/2006/relationships/image" Target="../media/image3.png"/><Relationship Id="rId6" Type="http://schemas.openxmlformats.org/officeDocument/2006/relationships/image" Target="../media/image13.svg"/><Relationship Id="rId5" Type="http://schemas.openxmlformats.org/officeDocument/2006/relationships/image" Target="../media/image5.png"/><Relationship Id="rId4" Type="http://schemas.openxmlformats.org/officeDocument/2006/relationships/image" Target="../media/image11.sv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svg"/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F89361-BC77-46C0-9E72-B92D83EE7792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A3AB94D4-507B-4A01-B254-AF38C89664C7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tr-TR" sz="3600" dirty="0">
              <a:solidFill>
                <a:srgbClr val="2E3849"/>
              </a:solidFill>
            </a:rPr>
            <a:t>"Ö</a:t>
          </a:r>
          <a:r>
            <a:rPr lang="tr-TR" sz="3600" i="1" dirty="0">
              <a:solidFill>
                <a:srgbClr val="2E3849"/>
              </a:solidFill>
            </a:rPr>
            <a:t>lçülmek istenilen bir </a:t>
          </a:r>
          <a:r>
            <a:rPr lang="tr-TR" sz="3600" b="1" i="1" dirty="0">
              <a:solidFill>
                <a:srgbClr val="2E3849"/>
              </a:solidFill>
            </a:rPr>
            <a:t>özelliğin</a:t>
          </a:r>
          <a:r>
            <a:rPr lang="tr-TR" sz="3600" i="1" dirty="0">
              <a:solidFill>
                <a:srgbClr val="2E3849"/>
              </a:solidFill>
            </a:rPr>
            <a:t> gözlenerek </a:t>
          </a:r>
          <a:r>
            <a:rPr lang="tr-TR" sz="3600" b="1" i="1" dirty="0">
              <a:solidFill>
                <a:srgbClr val="2E3849"/>
              </a:solidFill>
            </a:rPr>
            <a:t>gözlem sonucunun sayı veya sembol</a:t>
          </a:r>
          <a:r>
            <a:rPr lang="tr-TR" sz="3600" i="1" dirty="0">
              <a:solidFill>
                <a:srgbClr val="2E3849"/>
              </a:solidFill>
            </a:rPr>
            <a:t> ile eşleştirilmesi</a:t>
          </a:r>
          <a:r>
            <a:rPr lang="tr-TR" sz="3600" dirty="0">
              <a:solidFill>
                <a:srgbClr val="2E3849"/>
              </a:solidFill>
            </a:rPr>
            <a:t>"</a:t>
          </a:r>
          <a:endParaRPr lang="en-US" sz="3600" dirty="0">
            <a:solidFill>
              <a:srgbClr val="2E3849"/>
            </a:solidFill>
          </a:endParaRPr>
        </a:p>
      </dgm:t>
    </dgm:pt>
    <dgm:pt modelId="{9756DE8F-A0B5-49F3-A36A-9F5EF33DF53B}" type="parTrans" cxnId="{17DE4D9E-6990-4688-BC25-60DE854428A8}">
      <dgm:prSet/>
      <dgm:spPr/>
      <dgm:t>
        <a:bodyPr/>
        <a:lstStyle/>
        <a:p>
          <a:endParaRPr lang="en-US">
            <a:solidFill>
              <a:srgbClr val="2E3849"/>
            </a:solidFill>
          </a:endParaRPr>
        </a:p>
      </dgm:t>
    </dgm:pt>
    <dgm:pt modelId="{87FFBBE2-55B5-4A18-8CFB-8CFC6D3713AD}" type="sibTrans" cxnId="{17DE4D9E-6990-4688-BC25-60DE854428A8}">
      <dgm:prSet/>
      <dgm:spPr/>
      <dgm:t>
        <a:bodyPr/>
        <a:lstStyle/>
        <a:p>
          <a:endParaRPr lang="en-US">
            <a:solidFill>
              <a:srgbClr val="2E3849"/>
            </a:solidFill>
          </a:endParaRPr>
        </a:p>
      </dgm:t>
    </dgm:pt>
    <dgm:pt modelId="{259E8F65-1705-4CC7-8347-77BB847D28D6}">
      <dgm:prSet custT="1"/>
      <dgm:spPr/>
      <dgm:t>
        <a:bodyPr/>
        <a:lstStyle/>
        <a:p>
          <a:pPr rtl="0">
            <a:lnSpc>
              <a:spcPct val="100000"/>
            </a:lnSpc>
          </a:pPr>
          <a:r>
            <a:rPr lang="tr-TR" sz="3600" dirty="0">
              <a:solidFill>
                <a:srgbClr val="2E3849"/>
              </a:solidFill>
              <a:latin typeface="+mj-lt"/>
            </a:rPr>
            <a:t>Masanın boyu 90 cm'dir </a:t>
          </a:r>
          <a:endParaRPr lang="en-US" sz="3600" dirty="0">
            <a:solidFill>
              <a:srgbClr val="2E3849"/>
            </a:solidFill>
            <a:latin typeface="+mj-lt"/>
          </a:endParaRPr>
        </a:p>
      </dgm:t>
    </dgm:pt>
    <dgm:pt modelId="{75FD4D36-5B4C-481B-A2FD-9028A64ECFF8}" type="parTrans" cxnId="{73D838D4-F273-4502-B1CC-DFEEE0832D56}">
      <dgm:prSet/>
      <dgm:spPr/>
      <dgm:t>
        <a:bodyPr/>
        <a:lstStyle/>
        <a:p>
          <a:endParaRPr lang="en-US">
            <a:solidFill>
              <a:srgbClr val="2E3849"/>
            </a:solidFill>
          </a:endParaRPr>
        </a:p>
      </dgm:t>
    </dgm:pt>
    <dgm:pt modelId="{A17C5798-2475-494C-B678-392BFE9910A7}" type="sibTrans" cxnId="{73D838D4-F273-4502-B1CC-DFEEE0832D56}">
      <dgm:prSet/>
      <dgm:spPr/>
      <dgm:t>
        <a:bodyPr/>
        <a:lstStyle/>
        <a:p>
          <a:endParaRPr lang="en-US">
            <a:solidFill>
              <a:srgbClr val="2E3849"/>
            </a:solidFill>
          </a:endParaRPr>
        </a:p>
      </dgm:t>
    </dgm:pt>
    <dgm:pt modelId="{A56812A4-54F8-4037-ACA7-BF5D20AA4DB5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tr-TR" sz="3600" dirty="0">
              <a:solidFill>
                <a:srgbClr val="2E3849"/>
              </a:solidFill>
              <a:latin typeface="+mj-lt"/>
            </a:rPr>
            <a:t>Elif'in boyu uzundur </a:t>
          </a:r>
          <a:endParaRPr lang="en-US" sz="3600" dirty="0">
            <a:solidFill>
              <a:srgbClr val="2E3849"/>
            </a:solidFill>
            <a:latin typeface="+mj-lt"/>
          </a:endParaRPr>
        </a:p>
      </dgm:t>
    </dgm:pt>
    <dgm:pt modelId="{E7074F6F-E1D3-4DB1-B169-F84E0F1E0E62}" type="parTrans" cxnId="{F19C7F0A-49F2-46C9-AADF-C65D8EC6C07E}">
      <dgm:prSet/>
      <dgm:spPr/>
      <dgm:t>
        <a:bodyPr/>
        <a:lstStyle/>
        <a:p>
          <a:endParaRPr lang="en-US">
            <a:solidFill>
              <a:srgbClr val="2E3849"/>
            </a:solidFill>
          </a:endParaRPr>
        </a:p>
      </dgm:t>
    </dgm:pt>
    <dgm:pt modelId="{FD9DEA84-D937-4975-ADD4-826959BE597A}" type="sibTrans" cxnId="{F19C7F0A-49F2-46C9-AADF-C65D8EC6C07E}">
      <dgm:prSet/>
      <dgm:spPr/>
      <dgm:t>
        <a:bodyPr/>
        <a:lstStyle/>
        <a:p>
          <a:endParaRPr lang="en-US">
            <a:solidFill>
              <a:srgbClr val="2E3849"/>
            </a:solidFill>
          </a:endParaRPr>
        </a:p>
      </dgm:t>
    </dgm:pt>
    <dgm:pt modelId="{FDF85EB6-12EC-4C34-B2AA-B0D63E806508}" type="pres">
      <dgm:prSet presAssocID="{B5F89361-BC77-46C0-9E72-B92D83EE7792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AA078CD-4079-49DA-B83E-C4CE724BFAD2}" type="pres">
      <dgm:prSet presAssocID="{A3AB94D4-507B-4A01-B254-AF38C89664C7}" presName="compNode" presStyleCnt="0"/>
      <dgm:spPr/>
    </dgm:pt>
    <dgm:pt modelId="{68362773-FD08-4410-8A02-FE86F96FC65B}" type="pres">
      <dgm:prSet presAssocID="{A3AB94D4-507B-4A01-B254-AF38C89664C7}" presName="bgRect" presStyleLbl="bgShp" presStyleIdx="0" presStyleCnt="3"/>
      <dgm:spPr/>
    </dgm:pt>
    <dgm:pt modelId="{597C5F2B-75F7-43D9-B7A8-0DF41124B6D4}" type="pres">
      <dgm:prSet presAssocID="{A3AB94D4-507B-4A01-B254-AF38C89664C7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tr-TR"/>
        </a:p>
      </dgm:t>
      <dgm:extLst>
        <a:ext uri="{E40237B7-FDA0-4F09-8148-C483321AD2D9}">
          <dgm14:cNvPr xmlns:dgm14="http://schemas.microsoft.com/office/drawing/2010/diagram" id="0" name="" descr="Chevron Arrows"/>
        </a:ext>
      </dgm:extLst>
    </dgm:pt>
    <dgm:pt modelId="{97709419-C084-4931-8BD6-DD9D726DDCF0}" type="pres">
      <dgm:prSet presAssocID="{A3AB94D4-507B-4A01-B254-AF38C89664C7}" presName="spaceRect" presStyleCnt="0"/>
      <dgm:spPr/>
    </dgm:pt>
    <dgm:pt modelId="{1E6801A3-0A82-4746-954E-C8E0CA0F8B22}" type="pres">
      <dgm:prSet presAssocID="{A3AB94D4-507B-4A01-B254-AF38C89664C7}" presName="parTx" presStyleLbl="revTx" presStyleIdx="0" presStyleCnt="3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  <dgm:pt modelId="{5CD9EB8A-9490-45C9-9880-EA6CEBF0EF0F}" type="pres">
      <dgm:prSet presAssocID="{87FFBBE2-55B5-4A18-8CFB-8CFC6D3713AD}" presName="sibTrans" presStyleCnt="0"/>
      <dgm:spPr/>
    </dgm:pt>
    <dgm:pt modelId="{A6F22799-5DDF-4FCE-B7EC-510D09A990FE}" type="pres">
      <dgm:prSet presAssocID="{259E8F65-1705-4CC7-8347-77BB847D28D6}" presName="compNode" presStyleCnt="0"/>
      <dgm:spPr/>
    </dgm:pt>
    <dgm:pt modelId="{087E3BC7-0416-4062-945C-FEB688C44F77}" type="pres">
      <dgm:prSet presAssocID="{259E8F65-1705-4CC7-8347-77BB847D28D6}" presName="bgRect" presStyleLbl="bgShp" presStyleIdx="1" presStyleCnt="3"/>
      <dgm:spPr/>
    </dgm:pt>
    <dgm:pt modelId="{75387025-A54B-4BF9-A0A1-DBF28B7B5FDC}" type="pres">
      <dgm:prSet presAssocID="{259E8F65-1705-4CC7-8347-77BB847D28D6}" presName="iconRect" presStyleLbl="node1" presStyleIdx="1" presStyleCnt="3"/>
      <dgm:spPr>
        <a:blipFill dpi="0"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t>
        <a:bodyPr/>
        <a:lstStyle/>
        <a:p>
          <a:endParaRPr lang="tr-TR"/>
        </a:p>
      </dgm:t>
      <dgm:extLst>
        <a:ext uri="{E40237B7-FDA0-4F09-8148-C483321AD2D9}">
          <dgm14:cNvPr xmlns:dgm14="http://schemas.microsoft.com/office/drawing/2010/diagram" id="0" name="" descr="Cetvel"/>
        </a:ext>
      </dgm:extLst>
    </dgm:pt>
    <dgm:pt modelId="{EE858C4B-32E4-432F-8383-45319307B336}" type="pres">
      <dgm:prSet presAssocID="{259E8F65-1705-4CC7-8347-77BB847D28D6}" presName="spaceRect" presStyleCnt="0"/>
      <dgm:spPr/>
    </dgm:pt>
    <dgm:pt modelId="{C07A9091-B601-4985-9A3E-4DD941A8EBB0}" type="pres">
      <dgm:prSet presAssocID="{259E8F65-1705-4CC7-8347-77BB847D28D6}" presName="parTx" presStyleLbl="revTx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  <dgm:pt modelId="{2517BA3B-2954-463B-9AE4-A183D921C847}" type="pres">
      <dgm:prSet presAssocID="{A17C5798-2475-494C-B678-392BFE9910A7}" presName="sibTrans" presStyleCnt="0"/>
      <dgm:spPr/>
    </dgm:pt>
    <dgm:pt modelId="{2BC9DF97-0D4C-400A-A7A3-6EC3C85FAE35}" type="pres">
      <dgm:prSet presAssocID="{A56812A4-54F8-4037-ACA7-BF5D20AA4DB5}" presName="compNode" presStyleCnt="0"/>
      <dgm:spPr/>
    </dgm:pt>
    <dgm:pt modelId="{C730154D-0A48-4B9F-9731-450A7B4089CE}" type="pres">
      <dgm:prSet presAssocID="{A56812A4-54F8-4037-ACA7-BF5D20AA4DB5}" presName="bgRect" presStyleLbl="bgShp" presStyleIdx="2" presStyleCnt="3"/>
      <dgm:spPr/>
    </dgm:pt>
    <dgm:pt modelId="{C3B70D2B-34FB-4C87-AB94-F16EDF6FD6E7}" type="pres">
      <dgm:prSet presAssocID="{A56812A4-54F8-4037-ACA7-BF5D20AA4DB5}" presName="iconRect" presStyleLbl="node1" presStyleIdx="2" presStyleCnt="3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rawing Compass"/>
        </a:ext>
      </dgm:extLst>
    </dgm:pt>
    <dgm:pt modelId="{B7CCB21F-26F1-44BC-9D9A-8F223A916458}" type="pres">
      <dgm:prSet presAssocID="{A56812A4-54F8-4037-ACA7-BF5D20AA4DB5}" presName="spaceRect" presStyleCnt="0"/>
      <dgm:spPr/>
    </dgm:pt>
    <dgm:pt modelId="{6F59008A-C5B3-4C1B-8D75-75F4A1920A2D}" type="pres">
      <dgm:prSet presAssocID="{A56812A4-54F8-4037-ACA7-BF5D20AA4DB5}" presName="parTx" presStyleLbl="revTx" presStyleIdx="2" presStyleCnt="3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</dgm:ptLst>
  <dgm:cxnLst>
    <dgm:cxn modelId="{F19C7F0A-49F2-46C9-AADF-C65D8EC6C07E}" srcId="{B5F89361-BC77-46C0-9E72-B92D83EE7792}" destId="{A56812A4-54F8-4037-ACA7-BF5D20AA4DB5}" srcOrd="2" destOrd="0" parTransId="{E7074F6F-E1D3-4DB1-B169-F84E0F1E0E62}" sibTransId="{FD9DEA84-D937-4975-ADD4-826959BE597A}"/>
    <dgm:cxn modelId="{73D838D4-F273-4502-B1CC-DFEEE0832D56}" srcId="{B5F89361-BC77-46C0-9E72-B92D83EE7792}" destId="{259E8F65-1705-4CC7-8347-77BB847D28D6}" srcOrd="1" destOrd="0" parTransId="{75FD4D36-5B4C-481B-A2FD-9028A64ECFF8}" sibTransId="{A17C5798-2475-494C-B678-392BFE9910A7}"/>
    <dgm:cxn modelId="{A58BF561-2172-4507-BCD1-A1CA9E289B56}" type="presOf" srcId="{259E8F65-1705-4CC7-8347-77BB847D28D6}" destId="{C07A9091-B601-4985-9A3E-4DD941A8EBB0}" srcOrd="0" destOrd="0" presId="urn:microsoft.com/office/officeart/2018/2/layout/IconVerticalSolidList"/>
    <dgm:cxn modelId="{5A9AC8FC-2CDB-4F0A-A5FC-C8D6E0688885}" type="presOf" srcId="{B5F89361-BC77-46C0-9E72-B92D83EE7792}" destId="{FDF85EB6-12EC-4C34-B2AA-B0D63E806508}" srcOrd="0" destOrd="0" presId="urn:microsoft.com/office/officeart/2018/2/layout/IconVerticalSolidList"/>
    <dgm:cxn modelId="{CED8240E-762A-4CE1-9C30-F8618F734F4E}" type="presOf" srcId="{A3AB94D4-507B-4A01-B254-AF38C89664C7}" destId="{1E6801A3-0A82-4746-954E-C8E0CA0F8B22}" srcOrd="0" destOrd="0" presId="urn:microsoft.com/office/officeart/2018/2/layout/IconVerticalSolidList"/>
    <dgm:cxn modelId="{17DE4D9E-6990-4688-BC25-60DE854428A8}" srcId="{B5F89361-BC77-46C0-9E72-B92D83EE7792}" destId="{A3AB94D4-507B-4A01-B254-AF38C89664C7}" srcOrd="0" destOrd="0" parTransId="{9756DE8F-A0B5-49F3-A36A-9F5EF33DF53B}" sibTransId="{87FFBBE2-55B5-4A18-8CFB-8CFC6D3713AD}"/>
    <dgm:cxn modelId="{8D53B1EE-E4CB-4E40-B82D-E65B9227CE06}" type="presOf" srcId="{A56812A4-54F8-4037-ACA7-BF5D20AA4DB5}" destId="{6F59008A-C5B3-4C1B-8D75-75F4A1920A2D}" srcOrd="0" destOrd="0" presId="urn:microsoft.com/office/officeart/2018/2/layout/IconVerticalSolidList"/>
    <dgm:cxn modelId="{99C47450-77F3-4C56-9143-CC6C1416AE78}" type="presParOf" srcId="{FDF85EB6-12EC-4C34-B2AA-B0D63E806508}" destId="{5AA078CD-4079-49DA-B83E-C4CE724BFAD2}" srcOrd="0" destOrd="0" presId="urn:microsoft.com/office/officeart/2018/2/layout/IconVerticalSolidList"/>
    <dgm:cxn modelId="{F07A658B-2CDA-4748-94C3-CC346738CE59}" type="presParOf" srcId="{5AA078CD-4079-49DA-B83E-C4CE724BFAD2}" destId="{68362773-FD08-4410-8A02-FE86F96FC65B}" srcOrd="0" destOrd="0" presId="urn:microsoft.com/office/officeart/2018/2/layout/IconVerticalSolidList"/>
    <dgm:cxn modelId="{01E8583D-BBA1-4134-93A5-1406A8966714}" type="presParOf" srcId="{5AA078CD-4079-49DA-B83E-C4CE724BFAD2}" destId="{597C5F2B-75F7-43D9-B7A8-0DF41124B6D4}" srcOrd="1" destOrd="0" presId="urn:microsoft.com/office/officeart/2018/2/layout/IconVerticalSolidList"/>
    <dgm:cxn modelId="{2C07FC1F-6F46-4A2F-B575-32D1ED195ECD}" type="presParOf" srcId="{5AA078CD-4079-49DA-B83E-C4CE724BFAD2}" destId="{97709419-C084-4931-8BD6-DD9D726DDCF0}" srcOrd="2" destOrd="0" presId="urn:microsoft.com/office/officeart/2018/2/layout/IconVerticalSolidList"/>
    <dgm:cxn modelId="{D4AA5DE9-30EB-465C-9523-1BFFA3C627E9}" type="presParOf" srcId="{5AA078CD-4079-49DA-B83E-C4CE724BFAD2}" destId="{1E6801A3-0A82-4746-954E-C8E0CA0F8B22}" srcOrd="3" destOrd="0" presId="urn:microsoft.com/office/officeart/2018/2/layout/IconVerticalSolidList"/>
    <dgm:cxn modelId="{E19B0118-AE1B-4E74-941B-347C2EFFFD81}" type="presParOf" srcId="{FDF85EB6-12EC-4C34-B2AA-B0D63E806508}" destId="{5CD9EB8A-9490-45C9-9880-EA6CEBF0EF0F}" srcOrd="1" destOrd="0" presId="urn:microsoft.com/office/officeart/2018/2/layout/IconVerticalSolidList"/>
    <dgm:cxn modelId="{6323B38F-B250-4889-A006-179DCFD75E1C}" type="presParOf" srcId="{FDF85EB6-12EC-4C34-B2AA-B0D63E806508}" destId="{A6F22799-5DDF-4FCE-B7EC-510D09A990FE}" srcOrd="2" destOrd="0" presId="urn:microsoft.com/office/officeart/2018/2/layout/IconVerticalSolidList"/>
    <dgm:cxn modelId="{0D3BE84B-7883-4B35-A18A-3C48C3E9B07C}" type="presParOf" srcId="{A6F22799-5DDF-4FCE-B7EC-510D09A990FE}" destId="{087E3BC7-0416-4062-945C-FEB688C44F77}" srcOrd="0" destOrd="0" presId="urn:microsoft.com/office/officeart/2018/2/layout/IconVerticalSolidList"/>
    <dgm:cxn modelId="{7EACE9F8-0C9D-4AFC-867C-F210B81E0CFE}" type="presParOf" srcId="{A6F22799-5DDF-4FCE-B7EC-510D09A990FE}" destId="{75387025-A54B-4BF9-A0A1-DBF28B7B5FDC}" srcOrd="1" destOrd="0" presId="urn:microsoft.com/office/officeart/2018/2/layout/IconVerticalSolidList"/>
    <dgm:cxn modelId="{18772AB7-23D3-4F3A-96D1-F0BCF9193CD4}" type="presParOf" srcId="{A6F22799-5DDF-4FCE-B7EC-510D09A990FE}" destId="{EE858C4B-32E4-432F-8383-45319307B336}" srcOrd="2" destOrd="0" presId="urn:microsoft.com/office/officeart/2018/2/layout/IconVerticalSolidList"/>
    <dgm:cxn modelId="{C067F89D-776E-4FDB-9DA8-592F047EEFE4}" type="presParOf" srcId="{A6F22799-5DDF-4FCE-B7EC-510D09A990FE}" destId="{C07A9091-B601-4985-9A3E-4DD941A8EBB0}" srcOrd="3" destOrd="0" presId="urn:microsoft.com/office/officeart/2018/2/layout/IconVerticalSolidList"/>
    <dgm:cxn modelId="{923CCE5A-C676-4288-A6CB-0333726D9A43}" type="presParOf" srcId="{FDF85EB6-12EC-4C34-B2AA-B0D63E806508}" destId="{2517BA3B-2954-463B-9AE4-A183D921C847}" srcOrd="3" destOrd="0" presId="urn:microsoft.com/office/officeart/2018/2/layout/IconVerticalSolidList"/>
    <dgm:cxn modelId="{A9511637-5AE5-45CF-8F89-4FB6531B9879}" type="presParOf" srcId="{FDF85EB6-12EC-4C34-B2AA-B0D63E806508}" destId="{2BC9DF97-0D4C-400A-A7A3-6EC3C85FAE35}" srcOrd="4" destOrd="0" presId="urn:microsoft.com/office/officeart/2018/2/layout/IconVerticalSolidList"/>
    <dgm:cxn modelId="{9BC4C811-E959-4301-B7F0-F8E33C90AFA3}" type="presParOf" srcId="{2BC9DF97-0D4C-400A-A7A3-6EC3C85FAE35}" destId="{C730154D-0A48-4B9F-9731-450A7B4089CE}" srcOrd="0" destOrd="0" presId="urn:microsoft.com/office/officeart/2018/2/layout/IconVerticalSolidList"/>
    <dgm:cxn modelId="{9933182F-0478-4286-A31D-111B9B5753BA}" type="presParOf" srcId="{2BC9DF97-0D4C-400A-A7A3-6EC3C85FAE35}" destId="{C3B70D2B-34FB-4C87-AB94-F16EDF6FD6E7}" srcOrd="1" destOrd="0" presId="urn:microsoft.com/office/officeart/2018/2/layout/IconVerticalSolidList"/>
    <dgm:cxn modelId="{EE6916DB-6271-4381-A485-D32DD448CAD6}" type="presParOf" srcId="{2BC9DF97-0D4C-400A-A7A3-6EC3C85FAE35}" destId="{B7CCB21F-26F1-44BC-9D9A-8F223A916458}" srcOrd="2" destOrd="0" presId="urn:microsoft.com/office/officeart/2018/2/layout/IconVerticalSolidList"/>
    <dgm:cxn modelId="{9EC7B3B5-589E-4C2D-A5C3-5CFFE71EF9AB}" type="presParOf" srcId="{2BC9DF97-0D4C-400A-A7A3-6EC3C85FAE35}" destId="{6F59008A-C5B3-4C1B-8D75-75F4A1920A2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5F89361-BC77-46C0-9E72-B92D83EE7792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A3AB94D4-507B-4A01-B254-AF38C89664C7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tr-TR" sz="3600" b="0" i="0" dirty="0">
              <a:solidFill>
                <a:srgbClr val="2E3849"/>
              </a:solidFill>
              <a:latin typeface="+mj-lt"/>
            </a:rPr>
            <a:t>Ölçme sonuçlarının bir ölçüt ile karşılaştırılarak karara varma süreci</a:t>
          </a:r>
          <a:endParaRPr lang="en-US" sz="3600" b="0" i="0" dirty="0">
            <a:solidFill>
              <a:srgbClr val="2E3849"/>
            </a:solidFill>
            <a:latin typeface="+mj-lt"/>
          </a:endParaRPr>
        </a:p>
      </dgm:t>
    </dgm:pt>
    <dgm:pt modelId="{9756DE8F-A0B5-49F3-A36A-9F5EF33DF53B}" type="parTrans" cxnId="{17DE4D9E-6990-4688-BC25-60DE854428A8}">
      <dgm:prSet/>
      <dgm:spPr/>
      <dgm:t>
        <a:bodyPr/>
        <a:lstStyle/>
        <a:p>
          <a:endParaRPr lang="en-US"/>
        </a:p>
      </dgm:t>
    </dgm:pt>
    <dgm:pt modelId="{87FFBBE2-55B5-4A18-8CFB-8CFC6D3713AD}" type="sibTrans" cxnId="{17DE4D9E-6990-4688-BC25-60DE854428A8}">
      <dgm:prSet/>
      <dgm:spPr/>
      <dgm:t>
        <a:bodyPr/>
        <a:lstStyle/>
        <a:p>
          <a:endParaRPr lang="en-US"/>
        </a:p>
      </dgm:t>
    </dgm:pt>
    <dgm:pt modelId="{FDF85EB6-12EC-4C34-B2AA-B0D63E806508}" type="pres">
      <dgm:prSet presAssocID="{B5F89361-BC77-46C0-9E72-B92D83EE7792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AA078CD-4079-49DA-B83E-C4CE724BFAD2}" type="pres">
      <dgm:prSet presAssocID="{A3AB94D4-507B-4A01-B254-AF38C89664C7}" presName="compNode" presStyleCnt="0"/>
      <dgm:spPr/>
    </dgm:pt>
    <dgm:pt modelId="{68362773-FD08-4410-8A02-FE86F96FC65B}" type="pres">
      <dgm:prSet presAssocID="{A3AB94D4-507B-4A01-B254-AF38C89664C7}" presName="bgRect" presStyleLbl="bgShp" presStyleIdx="0" presStyleCnt="1" custLinFactNeighborX="-2607" custLinFactNeighborY="2131"/>
      <dgm:spPr/>
    </dgm:pt>
    <dgm:pt modelId="{597C5F2B-75F7-43D9-B7A8-0DF41124B6D4}" type="pres">
      <dgm:prSet presAssocID="{A3AB94D4-507B-4A01-B254-AF38C89664C7}" presName="iconRect" presStyleLbl="node1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tr-TR"/>
        </a:p>
      </dgm:t>
      <dgm:extLst>
        <a:ext uri="{E40237B7-FDA0-4F09-8148-C483321AD2D9}">
          <dgm14:cNvPr xmlns:dgm14="http://schemas.microsoft.com/office/drawing/2010/diagram" id="0" name="" descr="Chevron Arrows"/>
        </a:ext>
      </dgm:extLst>
    </dgm:pt>
    <dgm:pt modelId="{97709419-C084-4931-8BD6-DD9D726DDCF0}" type="pres">
      <dgm:prSet presAssocID="{A3AB94D4-507B-4A01-B254-AF38C89664C7}" presName="spaceRect" presStyleCnt="0"/>
      <dgm:spPr/>
    </dgm:pt>
    <dgm:pt modelId="{1E6801A3-0A82-4746-954E-C8E0CA0F8B22}" type="pres">
      <dgm:prSet presAssocID="{A3AB94D4-507B-4A01-B254-AF38C89664C7}" presName="parTx" presStyleLbl="revTx" presStyleIdx="0" presStyleCnt="1" custLinFactNeighborY="2852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</dgm:ptLst>
  <dgm:cxnLst>
    <dgm:cxn modelId="{5A9AC8FC-2CDB-4F0A-A5FC-C8D6E0688885}" type="presOf" srcId="{B5F89361-BC77-46C0-9E72-B92D83EE7792}" destId="{FDF85EB6-12EC-4C34-B2AA-B0D63E806508}" srcOrd="0" destOrd="0" presId="urn:microsoft.com/office/officeart/2018/2/layout/IconVerticalSolidList"/>
    <dgm:cxn modelId="{17DE4D9E-6990-4688-BC25-60DE854428A8}" srcId="{B5F89361-BC77-46C0-9E72-B92D83EE7792}" destId="{A3AB94D4-507B-4A01-B254-AF38C89664C7}" srcOrd="0" destOrd="0" parTransId="{9756DE8F-A0B5-49F3-A36A-9F5EF33DF53B}" sibTransId="{87FFBBE2-55B5-4A18-8CFB-8CFC6D3713AD}"/>
    <dgm:cxn modelId="{CA872FA8-A035-4DF0-886A-E3D27F193C9E}" type="presOf" srcId="{A3AB94D4-507B-4A01-B254-AF38C89664C7}" destId="{1E6801A3-0A82-4746-954E-C8E0CA0F8B22}" srcOrd="0" destOrd="0" presId="urn:microsoft.com/office/officeart/2018/2/layout/IconVerticalSolidList"/>
    <dgm:cxn modelId="{DB329A51-583E-4692-B288-36BCDD2E41D9}" type="presParOf" srcId="{FDF85EB6-12EC-4C34-B2AA-B0D63E806508}" destId="{5AA078CD-4079-49DA-B83E-C4CE724BFAD2}" srcOrd="0" destOrd="0" presId="urn:microsoft.com/office/officeart/2018/2/layout/IconVerticalSolidList"/>
    <dgm:cxn modelId="{1A8071C7-FA7B-4598-BD13-611432B244F3}" type="presParOf" srcId="{5AA078CD-4079-49DA-B83E-C4CE724BFAD2}" destId="{68362773-FD08-4410-8A02-FE86F96FC65B}" srcOrd="0" destOrd="0" presId="urn:microsoft.com/office/officeart/2018/2/layout/IconVerticalSolidList"/>
    <dgm:cxn modelId="{4044B382-5965-4B2F-BB04-B26C05372D71}" type="presParOf" srcId="{5AA078CD-4079-49DA-B83E-C4CE724BFAD2}" destId="{597C5F2B-75F7-43D9-B7A8-0DF41124B6D4}" srcOrd="1" destOrd="0" presId="urn:microsoft.com/office/officeart/2018/2/layout/IconVerticalSolidList"/>
    <dgm:cxn modelId="{D4B39BA4-0043-48F2-AC81-D861F3AC454D}" type="presParOf" srcId="{5AA078CD-4079-49DA-B83E-C4CE724BFAD2}" destId="{97709419-C084-4931-8BD6-DD9D726DDCF0}" srcOrd="2" destOrd="0" presId="urn:microsoft.com/office/officeart/2018/2/layout/IconVerticalSolidList"/>
    <dgm:cxn modelId="{7FCFB229-FD06-4A48-9D07-71F49AE1536F}" type="presParOf" srcId="{5AA078CD-4079-49DA-B83E-C4CE724BFAD2}" destId="{1E6801A3-0A82-4746-954E-C8E0CA0F8B2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362773-FD08-4410-8A02-FE86F96FC65B}">
      <dsp:nvSpPr>
        <dsp:cNvPr id="0" name=""/>
        <dsp:cNvSpPr/>
      </dsp:nvSpPr>
      <dsp:spPr>
        <a:xfrm>
          <a:off x="0" y="1187"/>
          <a:ext cx="15372649" cy="277844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7C5F2B-75F7-43D9-B7A8-0DF41124B6D4}">
      <dsp:nvSpPr>
        <dsp:cNvPr id="0" name=""/>
        <dsp:cNvSpPr/>
      </dsp:nvSpPr>
      <dsp:spPr>
        <a:xfrm>
          <a:off x="840478" y="626336"/>
          <a:ext cx="1528142" cy="152814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6801A3-0A82-4746-954E-C8E0CA0F8B22}">
      <dsp:nvSpPr>
        <dsp:cNvPr id="0" name=""/>
        <dsp:cNvSpPr/>
      </dsp:nvSpPr>
      <dsp:spPr>
        <a:xfrm>
          <a:off x="3209099" y="1187"/>
          <a:ext cx="12163549" cy="27784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4052" tIns="294052" rIns="294052" bIns="294052" numCol="1" spcCol="1270" anchor="ctr" anchorCtr="0">
          <a:noAutofit/>
        </a:bodyPr>
        <a:lstStyle/>
        <a:p>
          <a:pPr lvl="0" algn="l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>
              <a:solidFill>
                <a:srgbClr val="2E3849"/>
              </a:solidFill>
            </a:rPr>
            <a:t>"Ö</a:t>
          </a:r>
          <a:r>
            <a:rPr lang="tr-TR" sz="3600" i="1" kern="1200" dirty="0">
              <a:solidFill>
                <a:srgbClr val="2E3849"/>
              </a:solidFill>
            </a:rPr>
            <a:t>lçülmek istenilen bir </a:t>
          </a:r>
          <a:r>
            <a:rPr lang="tr-TR" sz="3600" b="1" i="1" kern="1200" dirty="0">
              <a:solidFill>
                <a:srgbClr val="2E3849"/>
              </a:solidFill>
            </a:rPr>
            <a:t>özelliğin</a:t>
          </a:r>
          <a:r>
            <a:rPr lang="tr-TR" sz="3600" i="1" kern="1200" dirty="0">
              <a:solidFill>
                <a:srgbClr val="2E3849"/>
              </a:solidFill>
            </a:rPr>
            <a:t> gözlenerek </a:t>
          </a:r>
          <a:r>
            <a:rPr lang="tr-TR" sz="3600" b="1" i="1" kern="1200" dirty="0">
              <a:solidFill>
                <a:srgbClr val="2E3849"/>
              </a:solidFill>
            </a:rPr>
            <a:t>gözlem sonucunun sayı veya sembol</a:t>
          </a:r>
          <a:r>
            <a:rPr lang="tr-TR" sz="3600" i="1" kern="1200" dirty="0">
              <a:solidFill>
                <a:srgbClr val="2E3849"/>
              </a:solidFill>
            </a:rPr>
            <a:t> ile eşleştirilmesi</a:t>
          </a:r>
          <a:r>
            <a:rPr lang="tr-TR" sz="3600" kern="1200" dirty="0">
              <a:solidFill>
                <a:srgbClr val="2E3849"/>
              </a:solidFill>
            </a:rPr>
            <a:t>"</a:t>
          </a:r>
          <a:endParaRPr lang="en-US" sz="3600" kern="1200" dirty="0">
            <a:solidFill>
              <a:srgbClr val="2E3849"/>
            </a:solidFill>
          </a:endParaRPr>
        </a:p>
      </dsp:txBody>
      <dsp:txXfrm>
        <a:off x="3209099" y="1187"/>
        <a:ext cx="12163549" cy="2778441"/>
      </dsp:txXfrm>
    </dsp:sp>
    <dsp:sp modelId="{087E3BC7-0416-4062-945C-FEB688C44F77}">
      <dsp:nvSpPr>
        <dsp:cNvPr id="0" name=""/>
        <dsp:cNvSpPr/>
      </dsp:nvSpPr>
      <dsp:spPr>
        <a:xfrm>
          <a:off x="0" y="3474238"/>
          <a:ext cx="15372649" cy="277844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387025-A54B-4BF9-A0A1-DBF28B7B5FDC}">
      <dsp:nvSpPr>
        <dsp:cNvPr id="0" name=""/>
        <dsp:cNvSpPr/>
      </dsp:nvSpPr>
      <dsp:spPr>
        <a:xfrm>
          <a:off x="840478" y="4099388"/>
          <a:ext cx="1528142" cy="1528142"/>
        </a:xfrm>
        <a:prstGeom prst="rect">
          <a:avLst/>
        </a:prstGeom>
        <a:blipFill dpi="0"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7A9091-B601-4985-9A3E-4DD941A8EBB0}">
      <dsp:nvSpPr>
        <dsp:cNvPr id="0" name=""/>
        <dsp:cNvSpPr/>
      </dsp:nvSpPr>
      <dsp:spPr>
        <a:xfrm>
          <a:off x="3209099" y="3474238"/>
          <a:ext cx="12163549" cy="27784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4052" tIns="294052" rIns="294052" bIns="294052" numCol="1" spcCol="1270" anchor="ctr" anchorCtr="0">
          <a:noAutofit/>
        </a:bodyPr>
        <a:lstStyle/>
        <a:p>
          <a:pPr lvl="0" algn="l" defTabSz="16002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>
              <a:solidFill>
                <a:srgbClr val="2E3849"/>
              </a:solidFill>
              <a:latin typeface="+mj-lt"/>
            </a:rPr>
            <a:t>Masanın boyu 90 cm'dir </a:t>
          </a:r>
          <a:endParaRPr lang="en-US" sz="3600" kern="1200" dirty="0">
            <a:solidFill>
              <a:srgbClr val="2E3849"/>
            </a:solidFill>
            <a:latin typeface="+mj-lt"/>
          </a:endParaRPr>
        </a:p>
      </dsp:txBody>
      <dsp:txXfrm>
        <a:off x="3209099" y="3474238"/>
        <a:ext cx="12163549" cy="2778441"/>
      </dsp:txXfrm>
    </dsp:sp>
    <dsp:sp modelId="{C730154D-0A48-4B9F-9731-450A7B4089CE}">
      <dsp:nvSpPr>
        <dsp:cNvPr id="0" name=""/>
        <dsp:cNvSpPr/>
      </dsp:nvSpPr>
      <dsp:spPr>
        <a:xfrm>
          <a:off x="0" y="6947290"/>
          <a:ext cx="15372649" cy="277844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B70D2B-34FB-4C87-AB94-F16EDF6FD6E7}">
      <dsp:nvSpPr>
        <dsp:cNvPr id="0" name=""/>
        <dsp:cNvSpPr/>
      </dsp:nvSpPr>
      <dsp:spPr>
        <a:xfrm>
          <a:off x="840478" y="7572439"/>
          <a:ext cx="1528142" cy="1528142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59008A-C5B3-4C1B-8D75-75F4A1920A2D}">
      <dsp:nvSpPr>
        <dsp:cNvPr id="0" name=""/>
        <dsp:cNvSpPr/>
      </dsp:nvSpPr>
      <dsp:spPr>
        <a:xfrm>
          <a:off x="3209099" y="6947290"/>
          <a:ext cx="12163549" cy="27784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4052" tIns="294052" rIns="294052" bIns="294052" numCol="1" spcCol="1270" anchor="ctr" anchorCtr="0">
          <a:noAutofit/>
        </a:bodyPr>
        <a:lstStyle/>
        <a:p>
          <a:pPr lvl="0" algn="l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>
              <a:solidFill>
                <a:srgbClr val="2E3849"/>
              </a:solidFill>
              <a:latin typeface="+mj-lt"/>
            </a:rPr>
            <a:t>Elif'in boyu uzundur </a:t>
          </a:r>
          <a:endParaRPr lang="en-US" sz="3600" kern="1200" dirty="0">
            <a:solidFill>
              <a:srgbClr val="2E3849"/>
            </a:solidFill>
            <a:latin typeface="+mj-lt"/>
          </a:endParaRPr>
        </a:p>
      </dsp:txBody>
      <dsp:txXfrm>
        <a:off x="3209099" y="6947290"/>
        <a:ext cx="12163549" cy="27784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362773-FD08-4410-8A02-FE86F96FC65B}">
      <dsp:nvSpPr>
        <dsp:cNvPr id="0" name=""/>
        <dsp:cNvSpPr/>
      </dsp:nvSpPr>
      <dsp:spPr>
        <a:xfrm>
          <a:off x="0" y="3014366"/>
          <a:ext cx="18940200" cy="253739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7C5F2B-75F7-43D9-B7A8-0DF41124B6D4}">
      <dsp:nvSpPr>
        <dsp:cNvPr id="0" name=""/>
        <dsp:cNvSpPr/>
      </dsp:nvSpPr>
      <dsp:spPr>
        <a:xfrm>
          <a:off x="767562" y="3531208"/>
          <a:ext cx="1395567" cy="139556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6801A3-0A82-4746-954E-C8E0CA0F8B22}">
      <dsp:nvSpPr>
        <dsp:cNvPr id="0" name=""/>
        <dsp:cNvSpPr/>
      </dsp:nvSpPr>
      <dsp:spPr>
        <a:xfrm>
          <a:off x="2930691" y="3032661"/>
          <a:ext cx="16009508" cy="25373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8541" tIns="268541" rIns="268541" bIns="268541" numCol="1" spcCol="1270" anchor="ctr" anchorCtr="0">
          <a:noAutofit/>
        </a:bodyPr>
        <a:lstStyle/>
        <a:p>
          <a:pPr lvl="0" algn="l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tr-TR" sz="3600" b="0" i="0" kern="1200" dirty="0">
              <a:solidFill>
                <a:srgbClr val="2E3849"/>
              </a:solidFill>
              <a:latin typeface="+mj-lt"/>
            </a:rPr>
            <a:t>Ölçme sonuçlarının bir ölçüt ile karşılaştırılarak karara varma süreci</a:t>
          </a:r>
          <a:endParaRPr lang="en-US" sz="3600" b="0" i="0" kern="1200" dirty="0">
            <a:solidFill>
              <a:srgbClr val="2E3849"/>
            </a:solidFill>
            <a:latin typeface="+mj-lt"/>
          </a:endParaRPr>
        </a:p>
      </dsp:txBody>
      <dsp:txXfrm>
        <a:off x="2930691" y="3032661"/>
        <a:ext cx="16009508" cy="25373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tr-T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828460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1204313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1218300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519155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 Slaydı" type="title">
  <p:cSld name="TITL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7"/>
          <p:cNvSpPr txBox="1">
            <a:spLocks noGrp="1"/>
          </p:cNvSpPr>
          <p:nvPr>
            <p:ph type="ctrTitle"/>
          </p:nvPr>
        </p:nvSpPr>
        <p:spPr>
          <a:xfrm>
            <a:off x="3048000" y="2244726"/>
            <a:ext cx="18288000" cy="47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Calibri"/>
              <a:buNone/>
              <a:defRPr sz="1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7"/>
          <p:cNvSpPr txBox="1">
            <a:spLocks noGrp="1"/>
          </p:cNvSpPr>
          <p:nvPr>
            <p:ph type="subTitle" idx="1"/>
          </p:nvPr>
        </p:nvSpPr>
        <p:spPr>
          <a:xfrm>
            <a:off x="3048000" y="7204076"/>
            <a:ext cx="18288000" cy="33115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1pPr>
            <a:lvl2pPr lvl="1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2pPr>
            <a:lvl3pPr lvl="2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3pPr>
            <a:lvl4pPr lvl="3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4pPr>
            <a:lvl5pPr lvl="4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5pPr>
            <a:lvl6pPr lvl="5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6pPr>
            <a:lvl7pPr lvl="6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7pPr>
            <a:lvl8pPr lvl="7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8pPr>
            <a:lvl9pPr lvl="8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 ve Dikey Metin" type="vertTx">
  <p:cSld name="VERTICAL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body" idx="1"/>
          </p:nvPr>
        </p:nvSpPr>
        <p:spPr>
          <a:xfrm rot="5400000">
            <a:off x="7840662" y="-2513012"/>
            <a:ext cx="8702676" cy="2103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6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key Başlık ve Metin" type="vertTitleAndTx">
  <p:cSld name="VERTICAL_TITLE_AND_VERTICAL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xfrm rot="5400000">
            <a:off x="14266862" y="3913188"/>
            <a:ext cx="11623676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body" idx="1"/>
          </p:nvPr>
        </p:nvSpPr>
        <p:spPr>
          <a:xfrm rot="5400000">
            <a:off x="3598862" y="-1192212"/>
            <a:ext cx="11623676" cy="1546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17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7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7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>
  <p:cSld name="Vertical Title and Tex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 ve İçerik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8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ölüm Üst Bilgisi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 txBox="1">
            <a:spLocks noGrp="1"/>
          </p:cNvSpPr>
          <p:nvPr>
            <p:ph type="title"/>
          </p:nvPr>
        </p:nvSpPr>
        <p:spPr>
          <a:xfrm>
            <a:off x="1663700" y="3419477"/>
            <a:ext cx="21031200" cy="57054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Calibri"/>
              <a:buNone/>
              <a:defRPr sz="1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body" idx="1"/>
          </p:nvPr>
        </p:nvSpPr>
        <p:spPr>
          <a:xfrm>
            <a:off x="1663700" y="9178927"/>
            <a:ext cx="21031200" cy="30003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888888"/>
              </a:buClr>
              <a:buSzPts val="4800"/>
              <a:buNone/>
              <a:defRPr sz="48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4000"/>
              <a:buNone/>
              <a:defRPr sz="4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600"/>
              <a:buNone/>
              <a:defRPr sz="3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İki İçerik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10363200" cy="8702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body" idx="2"/>
          </p:nvPr>
        </p:nvSpPr>
        <p:spPr>
          <a:xfrm>
            <a:off x="12344400" y="3651250"/>
            <a:ext cx="10363200" cy="8702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rşılaştırma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/>
          </p:nvPr>
        </p:nvSpPr>
        <p:spPr>
          <a:xfrm>
            <a:off x="1679576" y="730251"/>
            <a:ext cx="2103120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1679578" y="3362326"/>
            <a:ext cx="10315575" cy="16478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 b="1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 b="1"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/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5pPr>
            <a:lvl6pPr marL="2743200" lvl="5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6pPr>
            <a:lvl7pPr marL="3200400" lvl="6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7pPr>
            <a:lvl8pPr marL="3657600" lvl="7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8pPr>
            <a:lvl9pPr marL="4114800" lvl="8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body" idx="2"/>
          </p:nvPr>
        </p:nvSpPr>
        <p:spPr>
          <a:xfrm>
            <a:off x="1679578" y="5010150"/>
            <a:ext cx="10315575" cy="7369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3"/>
          </p:nvPr>
        </p:nvSpPr>
        <p:spPr>
          <a:xfrm>
            <a:off x="12344400" y="3362326"/>
            <a:ext cx="10366376" cy="16478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 b="1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 b="1"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/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5pPr>
            <a:lvl6pPr marL="2743200" lvl="5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6pPr>
            <a:lvl7pPr marL="3200400" lvl="6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7pPr>
            <a:lvl8pPr marL="3657600" lvl="7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8pPr>
            <a:lvl9pPr marL="4114800" lvl="8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body" idx="4"/>
          </p:nvPr>
        </p:nvSpPr>
        <p:spPr>
          <a:xfrm>
            <a:off x="12344400" y="5010150"/>
            <a:ext cx="10366376" cy="7369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Yalnızca Başlık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2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oş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lı İçerik" type="objTx">
  <p:cSld name="OBJECT_WITH_CAPTIO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1679577" y="914400"/>
            <a:ext cx="7864475" cy="32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Calibri"/>
              <a:buNone/>
              <a:defRPr sz="6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10366376" y="1974851"/>
            <a:ext cx="12344400" cy="974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6350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400"/>
              <a:buChar char="•"/>
              <a:defRPr sz="6400"/>
            </a:lvl1pPr>
            <a:lvl2pPr marL="914400" lvl="1" indent="-584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600"/>
              <a:buChar char="•"/>
              <a:defRPr sz="56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marL="2286000" lvl="4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marL="2743200" lvl="5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6pPr>
            <a:lvl7pPr marL="3200400" lvl="6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7pPr>
            <a:lvl8pPr marL="3657600" lvl="7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8pPr>
            <a:lvl9pPr marL="4114800" lvl="8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9pPr>
          </a:lstStyle>
          <a:p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body" idx="2"/>
          </p:nvPr>
        </p:nvSpPr>
        <p:spPr>
          <a:xfrm>
            <a:off x="1679577" y="4114800"/>
            <a:ext cx="7864475" cy="7623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5pPr>
            <a:lvl6pPr marL="2743200" lvl="5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6pPr>
            <a:lvl7pPr marL="3200400" lvl="6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7pPr>
            <a:lvl8pPr marL="3657600" lvl="7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8pPr>
            <a:lvl9pPr marL="4114800" lvl="8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4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lı Resim" type="picTx">
  <p:cSld name="PICTURE_WITH_CAPTION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1679577" y="914400"/>
            <a:ext cx="7864475" cy="32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Calibri"/>
              <a:buNone/>
              <a:defRPr sz="6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>
            <a:spLocks noGrp="1"/>
          </p:cNvSpPr>
          <p:nvPr>
            <p:ph type="pic" idx="2"/>
          </p:nvPr>
        </p:nvSpPr>
        <p:spPr>
          <a:xfrm>
            <a:off x="10366376" y="1974851"/>
            <a:ext cx="12344400" cy="9747250"/>
          </a:xfrm>
          <a:prstGeom prst="rect">
            <a:avLst/>
          </a:prstGeom>
          <a:noFill/>
          <a:ln>
            <a:noFill/>
          </a:ln>
        </p:spPr>
      </p:sp>
      <p:sp>
        <p:nvSpPr>
          <p:cNvPr id="72" name="Google Shape;72;p15"/>
          <p:cNvSpPr txBox="1">
            <a:spLocks noGrp="1"/>
          </p:cNvSpPr>
          <p:nvPr>
            <p:ph type="body" idx="1"/>
          </p:nvPr>
        </p:nvSpPr>
        <p:spPr>
          <a:xfrm>
            <a:off x="1679577" y="4114800"/>
            <a:ext cx="7864475" cy="7623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5pPr>
            <a:lvl6pPr marL="2743200" lvl="5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6pPr>
            <a:lvl7pPr marL="3200400" lvl="6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7pPr>
            <a:lvl8pPr marL="3657600" lvl="7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8pPr>
            <a:lvl9pPr marL="4114800" lvl="8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5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5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6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0" y="0"/>
            <a:ext cx="24384000" cy="13772512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6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800"/>
              <a:buFont typeface="Calibri"/>
              <a:buNone/>
              <a:defRPr sz="8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6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5842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33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82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6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  <p:sp>
        <p:nvSpPr>
          <p:cNvPr id="16" name="Google Shape;16;p6"/>
          <p:cNvSpPr/>
          <p:nvPr/>
        </p:nvSpPr>
        <p:spPr>
          <a:xfrm>
            <a:off x="0" y="13230665"/>
            <a:ext cx="24384000" cy="543911"/>
          </a:xfrm>
          <a:prstGeom prst="rect">
            <a:avLst/>
          </a:prstGeom>
          <a:solidFill>
            <a:srgbClr val="C71F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" name="Google Shape;17;p6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0" y="0"/>
            <a:ext cx="13606073" cy="147240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6"/>
          <p:cNvSpPr txBox="1"/>
          <p:nvPr/>
        </p:nvSpPr>
        <p:spPr>
          <a:xfrm>
            <a:off x="0" y="13285458"/>
            <a:ext cx="24383999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tr-TR"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Kurumsal Gelişim ve Planlama Koordinatörlüğü</a:t>
            </a:r>
            <a:endParaRPr sz="20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/>
          <p:nvPr/>
        </p:nvSpPr>
        <p:spPr>
          <a:xfrm>
            <a:off x="5332180" y="13329605"/>
            <a:ext cx="13716003" cy="386394"/>
          </a:xfrm>
          <a:prstGeom prst="rect">
            <a:avLst/>
          </a:prstGeom>
          <a:solidFill>
            <a:srgbClr val="C71F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2"/>
          <p:cNvSpPr txBox="1"/>
          <p:nvPr/>
        </p:nvSpPr>
        <p:spPr>
          <a:xfrm>
            <a:off x="5533808" y="13329605"/>
            <a:ext cx="13359077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tr-TR"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Kurumsal Gelişim ve Planlama Koordinatörlüğü</a:t>
            </a:r>
            <a:endParaRPr sz="1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2"/>
          <p:cNvSpPr txBox="1">
            <a:spLocks noGrp="1"/>
          </p:cNvSpPr>
          <p:nvPr>
            <p:ph type="subTitle" idx="1"/>
          </p:nvPr>
        </p:nvSpPr>
        <p:spPr>
          <a:xfrm>
            <a:off x="0" y="1472399"/>
            <a:ext cx="24384000" cy="10043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>
              <a:spcBef>
                <a:spcPts val="0"/>
              </a:spcBef>
              <a:buClr>
                <a:srgbClr val="FFFF00"/>
              </a:buClr>
              <a:buSzPts val="6400"/>
            </a:pPr>
            <a:r>
              <a:rPr lang="tr-TR" sz="6400" b="1" dirty="0" smtClean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ÖLÇME NEDİR?</a:t>
            </a:r>
            <a:endParaRPr dirty="0"/>
          </a:p>
        </p:txBody>
      </p:sp>
      <p:cxnSp>
        <p:nvCxnSpPr>
          <p:cNvPr id="96" name="Google Shape;96;p2"/>
          <p:cNvCxnSpPr/>
          <p:nvPr/>
        </p:nvCxnSpPr>
        <p:spPr>
          <a:xfrm>
            <a:off x="7222443" y="2650007"/>
            <a:ext cx="10734261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98" name="Google Shape;98;p2"/>
          <p:cNvSpPr/>
          <p:nvPr/>
        </p:nvSpPr>
        <p:spPr>
          <a:xfrm>
            <a:off x="-318051" y="3139440"/>
            <a:ext cx="1593244" cy="9539970"/>
          </a:xfrm>
          <a:prstGeom prst="rect">
            <a:avLst/>
          </a:prstGeom>
          <a:solidFill>
            <a:srgbClr val="2C0101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2"/>
          <p:cNvSpPr txBox="1"/>
          <p:nvPr/>
        </p:nvSpPr>
        <p:spPr>
          <a:xfrm rot="-5400000">
            <a:off x="-3998446" y="7286198"/>
            <a:ext cx="9124124" cy="1246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tr-TR" sz="5000" dirty="0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Ölçme &amp; Değerlendirme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9" name="İçerik Yer Tutucusu 3">
            <a:extLst>
              <a:ext uri="{FF2B5EF4-FFF2-40B4-BE49-F238E27FC236}">
                <a16:creationId xmlns:a16="http://schemas.microsoft.com/office/drawing/2014/main" id="{0BEF58F4-E2DB-423A-9A21-27AC7C95DDA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1922169"/>
              </p:ext>
            </p:extLst>
          </p:nvPr>
        </p:nvGraphicFramePr>
        <p:xfrm>
          <a:off x="4707575" y="3139440"/>
          <a:ext cx="15372649" cy="97269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/>
          <p:nvPr/>
        </p:nvSpPr>
        <p:spPr>
          <a:xfrm>
            <a:off x="5332180" y="13329605"/>
            <a:ext cx="13716003" cy="386394"/>
          </a:xfrm>
          <a:prstGeom prst="rect">
            <a:avLst/>
          </a:prstGeom>
          <a:solidFill>
            <a:srgbClr val="C71F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2"/>
          <p:cNvSpPr txBox="1"/>
          <p:nvPr/>
        </p:nvSpPr>
        <p:spPr>
          <a:xfrm>
            <a:off x="5533808" y="13329605"/>
            <a:ext cx="13359077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tr-TR"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Kurumsal Gelişim ve Planlama Koordinatörlüğü</a:t>
            </a:r>
            <a:endParaRPr sz="1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2"/>
          <p:cNvSpPr txBox="1">
            <a:spLocks noGrp="1"/>
          </p:cNvSpPr>
          <p:nvPr>
            <p:ph type="subTitle" idx="1"/>
          </p:nvPr>
        </p:nvSpPr>
        <p:spPr>
          <a:xfrm>
            <a:off x="0" y="1472399"/>
            <a:ext cx="24384000" cy="10043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>
              <a:spcBef>
                <a:spcPts val="0"/>
              </a:spcBef>
              <a:buClr>
                <a:srgbClr val="FFFF00"/>
              </a:buClr>
              <a:buSzPts val="6400"/>
            </a:pPr>
            <a:r>
              <a:rPr lang="tr-TR" sz="6400" b="1" dirty="0" smtClean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ÖLÇME TÜRLERİ NELERDİR?</a:t>
            </a:r>
            <a:endParaRPr dirty="0"/>
          </a:p>
        </p:txBody>
      </p:sp>
      <p:cxnSp>
        <p:nvCxnSpPr>
          <p:cNvPr id="96" name="Google Shape;96;p2"/>
          <p:cNvCxnSpPr/>
          <p:nvPr/>
        </p:nvCxnSpPr>
        <p:spPr>
          <a:xfrm>
            <a:off x="7222443" y="2650007"/>
            <a:ext cx="10734261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98" name="Google Shape;98;p2"/>
          <p:cNvSpPr/>
          <p:nvPr/>
        </p:nvSpPr>
        <p:spPr>
          <a:xfrm>
            <a:off x="-318051" y="3139440"/>
            <a:ext cx="1593244" cy="9539970"/>
          </a:xfrm>
          <a:prstGeom prst="rect">
            <a:avLst/>
          </a:prstGeom>
          <a:solidFill>
            <a:srgbClr val="2C0101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2"/>
          <p:cNvSpPr txBox="1"/>
          <p:nvPr/>
        </p:nvSpPr>
        <p:spPr>
          <a:xfrm rot="-5400000">
            <a:off x="-3998446" y="7286198"/>
            <a:ext cx="9124124" cy="1246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tr-TR" sz="5000" dirty="0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Ölçme &amp; Değerlendirme</a:t>
            </a:r>
            <a:endParaRPr lang="tr-TR" dirty="0"/>
          </a:p>
        </p:txBody>
      </p:sp>
      <p:sp>
        <p:nvSpPr>
          <p:cNvPr id="10" name="Aşağı Ok 9"/>
          <p:cNvSpPr/>
          <p:nvPr/>
        </p:nvSpPr>
        <p:spPr>
          <a:xfrm>
            <a:off x="4087047" y="5209471"/>
            <a:ext cx="1035310" cy="1171089"/>
          </a:xfrm>
          <a:prstGeom prst="down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bg1"/>
              </a:solidFill>
            </a:endParaRPr>
          </a:p>
        </p:txBody>
      </p:sp>
      <p:sp>
        <p:nvSpPr>
          <p:cNvPr id="15" name="Dikdörtgen 3">
            <a:extLst>
              <a:ext uri="{FF2B5EF4-FFF2-40B4-BE49-F238E27FC236}">
                <a16:creationId xmlns:a16="http://schemas.microsoft.com/office/drawing/2014/main" id="{3A1FA4C5-02AF-0849-A3FB-4AA95D09042D}"/>
              </a:ext>
            </a:extLst>
          </p:cNvPr>
          <p:cNvSpPr/>
          <p:nvPr/>
        </p:nvSpPr>
        <p:spPr>
          <a:xfrm>
            <a:off x="2179733" y="4223962"/>
            <a:ext cx="48499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600" b="1" dirty="0">
                <a:solidFill>
                  <a:schemeClr val="bg1"/>
                </a:solidFill>
                <a:latin typeface="+mj-lt"/>
              </a:rPr>
              <a:t>Doğrudan </a:t>
            </a:r>
            <a:r>
              <a:rPr lang="tr-TR" sz="3600" b="1" dirty="0" smtClean="0">
                <a:solidFill>
                  <a:schemeClr val="bg1"/>
                </a:solidFill>
                <a:latin typeface="+mj-lt"/>
              </a:rPr>
              <a:t> Ölçme</a:t>
            </a:r>
            <a:endParaRPr lang="tr-TR" sz="3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Dikdörtgen 3">
            <a:extLst>
              <a:ext uri="{FF2B5EF4-FFF2-40B4-BE49-F238E27FC236}">
                <a16:creationId xmlns:a16="http://schemas.microsoft.com/office/drawing/2014/main" id="{64001734-CE20-CA42-9147-9C74EF262003}"/>
              </a:ext>
            </a:extLst>
          </p:cNvPr>
          <p:cNvSpPr/>
          <p:nvPr/>
        </p:nvSpPr>
        <p:spPr>
          <a:xfrm>
            <a:off x="9464885" y="4203407"/>
            <a:ext cx="55808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600" b="1" dirty="0" smtClean="0">
                <a:solidFill>
                  <a:schemeClr val="bg1"/>
                </a:solidFill>
                <a:latin typeface="+mj-lt"/>
              </a:rPr>
              <a:t>Dolaylı Ölçme</a:t>
            </a:r>
            <a:endParaRPr lang="tr-TR" sz="3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Dikdörtgen 3">
            <a:extLst>
              <a:ext uri="{FF2B5EF4-FFF2-40B4-BE49-F238E27FC236}">
                <a16:creationId xmlns:a16="http://schemas.microsoft.com/office/drawing/2014/main" id="{35F59ACF-3292-D64C-8FF4-D5D6CABBE9B2}"/>
              </a:ext>
            </a:extLst>
          </p:cNvPr>
          <p:cNvSpPr/>
          <p:nvPr/>
        </p:nvSpPr>
        <p:spPr>
          <a:xfrm>
            <a:off x="17285471" y="4223962"/>
            <a:ext cx="58665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600" b="1" dirty="0" smtClean="0">
                <a:solidFill>
                  <a:schemeClr val="bg1"/>
                </a:solidFill>
                <a:latin typeface="+mj-lt"/>
              </a:rPr>
              <a:t>Türetilmiş Ölçme</a:t>
            </a:r>
            <a:endParaRPr lang="tr-TR" sz="3600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8" name="Straight Connector 8">
            <a:extLst>
              <a:ext uri="{FF2B5EF4-FFF2-40B4-BE49-F238E27FC236}">
                <a16:creationId xmlns:a16="http://schemas.microsoft.com/office/drawing/2014/main" id="{973EF788-C34D-E348-AD59-D51824AFDA0B}"/>
              </a:ext>
            </a:extLst>
          </p:cNvPr>
          <p:cNvCxnSpPr>
            <a:cxnSpLocks/>
          </p:cNvCxnSpPr>
          <p:nvPr/>
        </p:nvCxnSpPr>
        <p:spPr>
          <a:xfrm>
            <a:off x="8268519" y="3589484"/>
            <a:ext cx="0" cy="8334292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5" name="Google Shape;97;p2"/>
          <p:cNvSpPr txBox="1"/>
          <p:nvPr/>
        </p:nvSpPr>
        <p:spPr>
          <a:xfrm>
            <a:off x="1931761" y="6749639"/>
            <a:ext cx="6019300" cy="53570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tr-TR" sz="3600" i="1" dirty="0">
                <a:solidFill>
                  <a:schemeClr val="bg1"/>
                </a:solidFill>
              </a:rPr>
              <a:t>Öğrencilerin </a:t>
            </a:r>
            <a:r>
              <a:rPr lang="tr-TR" sz="3600" b="1" i="1" dirty="0">
                <a:solidFill>
                  <a:schemeClr val="bg1"/>
                </a:solidFill>
              </a:rPr>
              <a:t>cinsiyetlerini gözlemlenerek kız-erkek sembolleri </a:t>
            </a:r>
            <a:r>
              <a:rPr lang="tr-TR" sz="3600" i="1" dirty="0">
                <a:solidFill>
                  <a:schemeClr val="bg1"/>
                </a:solidFill>
              </a:rPr>
              <a:t>ile eşleştirmek</a:t>
            </a:r>
          </a:p>
          <a:p>
            <a:pPr>
              <a:buClr>
                <a:schemeClr val="bg1"/>
              </a:buClr>
            </a:pPr>
            <a:endParaRPr lang="tr-TR" sz="3600" i="1" dirty="0">
              <a:solidFill>
                <a:schemeClr val="bg1"/>
              </a:solidFill>
            </a:endParaRP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tr-TR" sz="3600" i="1" dirty="0">
                <a:solidFill>
                  <a:schemeClr val="bg1"/>
                </a:solidFill>
              </a:rPr>
              <a:t>Bir masanın </a:t>
            </a:r>
            <a:r>
              <a:rPr lang="tr-TR" sz="3600" b="1" i="1" dirty="0">
                <a:solidFill>
                  <a:schemeClr val="bg1"/>
                </a:solidFill>
              </a:rPr>
              <a:t>uzunluğunu cetvel ile ölçmek</a:t>
            </a:r>
            <a:endParaRPr lang="tr-TR" sz="3600" i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Google Shape;97;p2"/>
              <p:cNvSpPr txBox="1"/>
              <p:nvPr/>
            </p:nvSpPr>
            <p:spPr>
              <a:xfrm>
                <a:off x="16407022" y="6759665"/>
                <a:ext cx="7623409" cy="535701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285750" indent="-285750">
                  <a:buClr>
                    <a:schemeClr val="bg1"/>
                  </a:buClr>
                  <a:buFont typeface="Arial" panose="020B0604020202020204" pitchFamily="34" charset="0"/>
                  <a:buChar char="•"/>
                </a:pPr>
                <a:r>
                  <a:rPr lang="tr-TR" sz="3600" i="1" dirty="0">
                    <a:solidFill>
                      <a:schemeClr val="bg1"/>
                    </a:solidFill>
                    <a:latin typeface="+mj-lt"/>
                  </a:rPr>
                  <a:t>Yol=Hız</a:t>
                </a:r>
                <a14:m>
                  <m:oMath xmlns:m="http://schemas.openxmlformats.org/officeDocument/2006/math">
                    <m:r>
                      <a:rPr lang="tr-TR" sz="3600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tr-TR" sz="3600" i="1" dirty="0">
                    <a:solidFill>
                      <a:schemeClr val="bg1"/>
                    </a:solidFill>
                    <a:latin typeface="+mj-lt"/>
                  </a:rPr>
                  <a:t>Zaman denklemindeki "Hız" değişkeninin </a:t>
                </a:r>
                <a:r>
                  <a:rPr lang="tr-TR" sz="3600" i="1" dirty="0" smtClean="0">
                    <a:solidFill>
                      <a:schemeClr val="bg1"/>
                    </a:solidFill>
                    <a:latin typeface="+mj-lt"/>
                  </a:rPr>
                  <a:t>hesaplanması</a:t>
                </a:r>
              </a:p>
              <a:p>
                <a:pPr marL="285750" indent="-285750">
                  <a:buClr>
                    <a:schemeClr val="bg1"/>
                  </a:buClr>
                  <a:buFont typeface="Arial" panose="020B0604020202020204" pitchFamily="34" charset="0"/>
                  <a:buChar char="•"/>
                </a:pPr>
                <a:endParaRPr lang="tr-TR" sz="3600" i="1" dirty="0">
                  <a:solidFill>
                    <a:schemeClr val="bg1"/>
                  </a:solidFill>
                  <a:latin typeface="+mj-lt"/>
                </a:endParaRPr>
              </a:p>
              <a:p>
                <a:pPr marL="285750" indent="-285750">
                  <a:buClr>
                    <a:schemeClr val="bg1"/>
                  </a:buClr>
                  <a:buFont typeface="Arial" panose="020B0604020202020204" pitchFamily="34" charset="0"/>
                  <a:buChar char="•"/>
                </a:pPr>
                <a:r>
                  <a:rPr lang="tr-TR" sz="3600" i="1" dirty="0">
                    <a:solidFill>
                      <a:schemeClr val="bg1"/>
                    </a:solidFill>
                    <a:latin typeface="+mj-lt"/>
                    <a:ea typeface="+mn-lt"/>
                    <a:cs typeface="+mn-lt"/>
                  </a:rPr>
                  <a:t>Bir sınıftaki öğrencilerin </a:t>
                </a:r>
                <a:r>
                  <a:rPr lang="tr-TR" sz="3600" b="1" i="1" dirty="0">
                    <a:solidFill>
                      <a:schemeClr val="bg1"/>
                    </a:solidFill>
                    <a:latin typeface="+mj-lt"/>
                    <a:ea typeface="+mn-lt"/>
                    <a:cs typeface="+mn-lt"/>
                  </a:rPr>
                  <a:t>puanları ortalaması</a:t>
                </a:r>
                <a:endParaRPr lang="tr-TR" sz="3600" i="1" dirty="0">
                  <a:solidFill>
                    <a:schemeClr val="bg1"/>
                  </a:solidFill>
                  <a:latin typeface="+mj-lt"/>
                  <a:ea typeface="+mn-lt"/>
                  <a:cs typeface="+mn-lt"/>
                </a:endParaRPr>
              </a:p>
            </p:txBody>
          </p:sp>
        </mc:Choice>
        <mc:Fallback xmlns="">
          <p:sp>
            <p:nvSpPr>
              <p:cNvPr id="26" name="Google Shape;97;p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07022" y="6759665"/>
                <a:ext cx="7623409" cy="5357017"/>
              </a:xfrm>
              <a:prstGeom prst="rect">
                <a:avLst/>
              </a:prstGeom>
              <a:blipFill>
                <a:blip r:embed="rId3"/>
                <a:stretch>
                  <a:fillRect l="-2158" t="-182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Connector 8">
            <a:extLst>
              <a:ext uri="{FF2B5EF4-FFF2-40B4-BE49-F238E27FC236}">
                <a16:creationId xmlns:a16="http://schemas.microsoft.com/office/drawing/2014/main" id="{973EF788-C34D-E348-AD59-D51824AFDA0B}"/>
              </a:ext>
            </a:extLst>
          </p:cNvPr>
          <p:cNvCxnSpPr>
            <a:cxnSpLocks/>
          </p:cNvCxnSpPr>
          <p:nvPr/>
        </p:nvCxnSpPr>
        <p:spPr>
          <a:xfrm>
            <a:off x="16242087" y="3589484"/>
            <a:ext cx="0" cy="8334292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8" name="Google Shape;97;p2"/>
          <p:cNvSpPr txBox="1"/>
          <p:nvPr/>
        </p:nvSpPr>
        <p:spPr>
          <a:xfrm>
            <a:off x="8367337" y="6759665"/>
            <a:ext cx="7874750" cy="53570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tr-TR" sz="3600" i="1" dirty="0">
                <a:solidFill>
                  <a:schemeClr val="bg1"/>
                </a:solidFill>
              </a:rPr>
              <a:t>Havanın </a:t>
            </a:r>
            <a:r>
              <a:rPr lang="tr-TR" sz="3600" b="1" i="1" dirty="0">
                <a:solidFill>
                  <a:schemeClr val="bg1"/>
                </a:solidFill>
              </a:rPr>
              <a:t>sıcaklığını termometre ile </a:t>
            </a:r>
            <a:r>
              <a:rPr lang="tr-TR" sz="3600" b="1" i="1" dirty="0" smtClean="0">
                <a:solidFill>
                  <a:schemeClr val="bg1"/>
                </a:solidFill>
              </a:rPr>
              <a:t>ölçmek</a:t>
            </a: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tr-TR" sz="3600" i="1" dirty="0">
              <a:solidFill>
                <a:schemeClr val="bg1"/>
              </a:solidFill>
            </a:endParaRP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tr-TR" sz="3600" i="1" dirty="0">
                <a:solidFill>
                  <a:schemeClr val="bg1"/>
                </a:solidFill>
              </a:rPr>
              <a:t>Öğrencinin </a:t>
            </a:r>
            <a:r>
              <a:rPr lang="tr-TR" sz="3600" b="1" i="1" dirty="0">
                <a:solidFill>
                  <a:schemeClr val="bg1"/>
                </a:solidFill>
              </a:rPr>
              <a:t>matematik dersindeki başarısını </a:t>
            </a:r>
            <a:r>
              <a:rPr lang="tr-TR" sz="3600" i="1" dirty="0">
                <a:solidFill>
                  <a:schemeClr val="bg1"/>
                </a:solidFill>
              </a:rPr>
              <a:t>ölçmek </a:t>
            </a:r>
            <a:endParaRPr lang="tr-TR" sz="3600" i="1" dirty="0">
              <a:solidFill>
                <a:schemeClr val="bg1"/>
              </a:solidFill>
              <a:ea typeface="+mn-lt"/>
              <a:cs typeface="+mn-lt"/>
            </a:endParaRPr>
          </a:p>
        </p:txBody>
      </p:sp>
      <p:sp>
        <p:nvSpPr>
          <p:cNvPr id="29" name="Aşağı Ok 28"/>
          <p:cNvSpPr/>
          <p:nvPr/>
        </p:nvSpPr>
        <p:spPr>
          <a:xfrm>
            <a:off x="11695691" y="5239372"/>
            <a:ext cx="1035310" cy="1171089"/>
          </a:xfrm>
          <a:prstGeom prst="down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bg1"/>
              </a:solidFill>
            </a:endParaRPr>
          </a:p>
        </p:txBody>
      </p:sp>
      <p:sp>
        <p:nvSpPr>
          <p:cNvPr id="30" name="Aşağı Ok 29"/>
          <p:cNvSpPr/>
          <p:nvPr/>
        </p:nvSpPr>
        <p:spPr>
          <a:xfrm>
            <a:off x="19871881" y="5239372"/>
            <a:ext cx="1035310" cy="1171089"/>
          </a:xfrm>
          <a:prstGeom prst="down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42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/>
          <p:nvPr/>
        </p:nvSpPr>
        <p:spPr>
          <a:xfrm>
            <a:off x="5332180" y="13329605"/>
            <a:ext cx="13716003" cy="386394"/>
          </a:xfrm>
          <a:prstGeom prst="rect">
            <a:avLst/>
          </a:prstGeom>
          <a:solidFill>
            <a:srgbClr val="C71F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2"/>
          <p:cNvSpPr txBox="1"/>
          <p:nvPr/>
        </p:nvSpPr>
        <p:spPr>
          <a:xfrm>
            <a:off x="5533808" y="13329605"/>
            <a:ext cx="13359077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tr-TR"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Kurumsal Gelişim ve Planlama Koordinatörlüğü</a:t>
            </a:r>
            <a:endParaRPr sz="1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2"/>
          <p:cNvSpPr txBox="1">
            <a:spLocks noGrp="1"/>
          </p:cNvSpPr>
          <p:nvPr>
            <p:ph type="subTitle" idx="1"/>
          </p:nvPr>
        </p:nvSpPr>
        <p:spPr>
          <a:xfrm>
            <a:off x="0" y="1472399"/>
            <a:ext cx="24384000" cy="10043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>
              <a:spcBef>
                <a:spcPts val="0"/>
              </a:spcBef>
              <a:buClr>
                <a:srgbClr val="FFFF00"/>
              </a:buClr>
              <a:buSzPts val="6400"/>
            </a:pPr>
            <a:r>
              <a:rPr lang="tr-TR" sz="6400" b="1" dirty="0" smtClean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DEĞERLENDİRME NEDİR?</a:t>
            </a:r>
            <a:endParaRPr dirty="0"/>
          </a:p>
        </p:txBody>
      </p:sp>
      <p:cxnSp>
        <p:nvCxnSpPr>
          <p:cNvPr id="96" name="Google Shape;96;p2"/>
          <p:cNvCxnSpPr/>
          <p:nvPr/>
        </p:nvCxnSpPr>
        <p:spPr>
          <a:xfrm>
            <a:off x="7222443" y="2650007"/>
            <a:ext cx="10734261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98" name="Google Shape;98;p2"/>
          <p:cNvSpPr/>
          <p:nvPr/>
        </p:nvSpPr>
        <p:spPr>
          <a:xfrm>
            <a:off x="-318051" y="3139440"/>
            <a:ext cx="1593244" cy="9539970"/>
          </a:xfrm>
          <a:prstGeom prst="rect">
            <a:avLst/>
          </a:prstGeom>
          <a:solidFill>
            <a:srgbClr val="2C0101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2"/>
          <p:cNvSpPr txBox="1"/>
          <p:nvPr/>
        </p:nvSpPr>
        <p:spPr>
          <a:xfrm rot="-5400000">
            <a:off x="-3998446" y="7286198"/>
            <a:ext cx="9124124" cy="1246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tr-TR" sz="5000" dirty="0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Ölçme &amp; Değerlendirme</a:t>
            </a:r>
            <a:endParaRPr lang="tr-TR" dirty="0"/>
          </a:p>
        </p:txBody>
      </p:sp>
      <p:graphicFrame>
        <p:nvGraphicFramePr>
          <p:cNvPr id="20" name="İçerik Yer Tutucusu 3">
            <a:extLst>
              <a:ext uri="{FF2B5EF4-FFF2-40B4-BE49-F238E27FC236}">
                <a16:creationId xmlns:a16="http://schemas.microsoft.com/office/drawing/2014/main" id="{0BEF58F4-E2DB-423A-9A21-27AC7C95DDA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5543572"/>
              </p:ext>
            </p:extLst>
          </p:nvPr>
        </p:nvGraphicFramePr>
        <p:xfrm>
          <a:off x="3119473" y="1910785"/>
          <a:ext cx="18940200" cy="84579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0138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/>
          <p:nvPr/>
        </p:nvSpPr>
        <p:spPr>
          <a:xfrm>
            <a:off x="5332180" y="13329605"/>
            <a:ext cx="13716003" cy="386394"/>
          </a:xfrm>
          <a:prstGeom prst="rect">
            <a:avLst/>
          </a:prstGeom>
          <a:solidFill>
            <a:srgbClr val="C71F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2"/>
          <p:cNvSpPr txBox="1"/>
          <p:nvPr/>
        </p:nvSpPr>
        <p:spPr>
          <a:xfrm>
            <a:off x="5533808" y="13329605"/>
            <a:ext cx="13359077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tr-TR"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Kurumsal Gelişim ve Planlama Koordinatörlüğü</a:t>
            </a:r>
            <a:endParaRPr sz="1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2"/>
          <p:cNvSpPr txBox="1">
            <a:spLocks noGrp="1"/>
          </p:cNvSpPr>
          <p:nvPr>
            <p:ph type="subTitle" idx="1"/>
          </p:nvPr>
        </p:nvSpPr>
        <p:spPr>
          <a:xfrm>
            <a:off x="0" y="1472399"/>
            <a:ext cx="24384000" cy="10043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>
              <a:spcBef>
                <a:spcPts val="0"/>
              </a:spcBef>
              <a:buClr>
                <a:srgbClr val="FFFF00"/>
              </a:buClr>
              <a:buSzPts val="6400"/>
            </a:pPr>
            <a:r>
              <a:rPr lang="tr-TR" sz="6400" b="1" dirty="0" smtClean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ÖLÇÜTLERE GÖRE DEĞERLENDİME TÜRLERİ NELERDİR?</a:t>
            </a:r>
            <a:endParaRPr dirty="0"/>
          </a:p>
        </p:txBody>
      </p:sp>
      <p:cxnSp>
        <p:nvCxnSpPr>
          <p:cNvPr id="96" name="Google Shape;96;p2"/>
          <p:cNvCxnSpPr/>
          <p:nvPr/>
        </p:nvCxnSpPr>
        <p:spPr>
          <a:xfrm>
            <a:off x="7222443" y="2650007"/>
            <a:ext cx="10734261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98" name="Google Shape;98;p2"/>
          <p:cNvSpPr/>
          <p:nvPr/>
        </p:nvSpPr>
        <p:spPr>
          <a:xfrm>
            <a:off x="-318051" y="3139440"/>
            <a:ext cx="1593244" cy="9539970"/>
          </a:xfrm>
          <a:prstGeom prst="rect">
            <a:avLst/>
          </a:prstGeom>
          <a:solidFill>
            <a:srgbClr val="2C0101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2"/>
          <p:cNvSpPr txBox="1"/>
          <p:nvPr/>
        </p:nvSpPr>
        <p:spPr>
          <a:xfrm rot="-5400000">
            <a:off x="-3998446" y="7286198"/>
            <a:ext cx="9124124" cy="1246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tr-TR" sz="5000" dirty="0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Ölçme &amp; Değerlendirme</a:t>
            </a:r>
            <a:endParaRPr lang="tr-TR" dirty="0"/>
          </a:p>
        </p:txBody>
      </p:sp>
      <p:sp>
        <p:nvSpPr>
          <p:cNvPr id="19" name="Aşağı Ok 18"/>
          <p:cNvSpPr/>
          <p:nvPr/>
        </p:nvSpPr>
        <p:spPr>
          <a:xfrm>
            <a:off x="6007161" y="5209471"/>
            <a:ext cx="1035310" cy="1171089"/>
          </a:xfrm>
          <a:prstGeom prst="down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bg1"/>
              </a:solidFill>
            </a:endParaRPr>
          </a:p>
        </p:txBody>
      </p:sp>
      <p:sp>
        <p:nvSpPr>
          <p:cNvPr id="20" name="Dikdörtgen 3">
            <a:extLst>
              <a:ext uri="{FF2B5EF4-FFF2-40B4-BE49-F238E27FC236}">
                <a16:creationId xmlns:a16="http://schemas.microsoft.com/office/drawing/2014/main" id="{3A1FA4C5-02AF-0849-A3FB-4AA95D09042D}"/>
              </a:ext>
            </a:extLst>
          </p:cNvPr>
          <p:cNvSpPr/>
          <p:nvPr/>
        </p:nvSpPr>
        <p:spPr>
          <a:xfrm>
            <a:off x="2179732" y="4223962"/>
            <a:ext cx="85187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600" b="1" dirty="0" smtClean="0">
                <a:solidFill>
                  <a:schemeClr val="bg1"/>
                </a:solidFill>
              </a:rPr>
              <a:t>Mutlak Değerlendirme</a:t>
            </a:r>
            <a:endParaRPr lang="tr-TR" sz="3600" b="1" dirty="0">
              <a:solidFill>
                <a:schemeClr val="bg1"/>
              </a:solidFill>
            </a:endParaRPr>
          </a:p>
        </p:txBody>
      </p:sp>
      <p:sp>
        <p:nvSpPr>
          <p:cNvPr id="22" name="Dikdörtgen 3">
            <a:extLst>
              <a:ext uri="{FF2B5EF4-FFF2-40B4-BE49-F238E27FC236}">
                <a16:creationId xmlns:a16="http://schemas.microsoft.com/office/drawing/2014/main" id="{35F59ACF-3292-D64C-8FF4-D5D6CABBE9B2}"/>
              </a:ext>
            </a:extLst>
          </p:cNvPr>
          <p:cNvSpPr/>
          <p:nvPr/>
        </p:nvSpPr>
        <p:spPr>
          <a:xfrm>
            <a:off x="13988522" y="4223962"/>
            <a:ext cx="79363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600" b="1" dirty="0" smtClean="0">
                <a:solidFill>
                  <a:schemeClr val="bg1"/>
                </a:solidFill>
              </a:rPr>
              <a:t>Bağıl Değerlendirme</a:t>
            </a:r>
            <a:endParaRPr lang="tr-TR" sz="3600" b="1" dirty="0">
              <a:solidFill>
                <a:schemeClr val="bg1"/>
              </a:solidFill>
            </a:endParaRPr>
          </a:p>
        </p:txBody>
      </p:sp>
      <p:sp>
        <p:nvSpPr>
          <p:cNvPr id="24" name="Google Shape;97;p2"/>
          <p:cNvSpPr txBox="1"/>
          <p:nvPr/>
        </p:nvSpPr>
        <p:spPr>
          <a:xfrm>
            <a:off x="3429455" y="6749639"/>
            <a:ext cx="6019300" cy="53570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tr-TR" sz="3600" b="1" dirty="0">
                <a:solidFill>
                  <a:schemeClr val="tx2"/>
                </a:solidFill>
                <a:ea typeface="+mn-lt"/>
                <a:cs typeface="+mn-lt"/>
              </a:rPr>
              <a:t>Geçme notu</a:t>
            </a:r>
          </a:p>
        </p:txBody>
      </p:sp>
      <p:sp>
        <p:nvSpPr>
          <p:cNvPr id="31" name="Google Shape;97;p2"/>
          <p:cNvSpPr txBox="1"/>
          <p:nvPr/>
        </p:nvSpPr>
        <p:spPr>
          <a:xfrm>
            <a:off x="14144999" y="6759665"/>
            <a:ext cx="7623409" cy="53570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tr-TR" sz="3600" b="1" dirty="0">
                <a:solidFill>
                  <a:schemeClr val="tx2"/>
                </a:solidFill>
                <a:ea typeface="+mn-lt"/>
                <a:cs typeface="+mn-lt"/>
              </a:rPr>
              <a:t>Çan eğrisi</a:t>
            </a:r>
          </a:p>
        </p:txBody>
      </p:sp>
      <p:cxnSp>
        <p:nvCxnSpPr>
          <p:cNvPr id="32" name="Straight Connector 8">
            <a:extLst>
              <a:ext uri="{FF2B5EF4-FFF2-40B4-BE49-F238E27FC236}">
                <a16:creationId xmlns:a16="http://schemas.microsoft.com/office/drawing/2014/main" id="{973EF788-C34D-E348-AD59-D51824AFDA0B}"/>
              </a:ext>
            </a:extLst>
          </p:cNvPr>
          <p:cNvCxnSpPr>
            <a:cxnSpLocks/>
          </p:cNvCxnSpPr>
          <p:nvPr/>
        </p:nvCxnSpPr>
        <p:spPr>
          <a:xfrm>
            <a:off x="12035847" y="3589484"/>
            <a:ext cx="0" cy="8334292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5" name="Aşağı Ok 34"/>
          <p:cNvSpPr/>
          <p:nvPr/>
        </p:nvSpPr>
        <p:spPr>
          <a:xfrm>
            <a:off x="17439049" y="5239372"/>
            <a:ext cx="1035310" cy="1171089"/>
          </a:xfrm>
          <a:prstGeom prst="down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30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/>
          <p:nvPr/>
        </p:nvSpPr>
        <p:spPr>
          <a:xfrm>
            <a:off x="5332180" y="13329605"/>
            <a:ext cx="13716003" cy="386394"/>
          </a:xfrm>
          <a:prstGeom prst="rect">
            <a:avLst/>
          </a:prstGeom>
          <a:solidFill>
            <a:srgbClr val="C71F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2"/>
          <p:cNvSpPr txBox="1"/>
          <p:nvPr/>
        </p:nvSpPr>
        <p:spPr>
          <a:xfrm>
            <a:off x="5533808" y="13329605"/>
            <a:ext cx="13359077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tr-TR"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Kurumsal Gelişim ve Planlama Koordinatörlüğü</a:t>
            </a:r>
            <a:endParaRPr sz="1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2"/>
          <p:cNvSpPr txBox="1">
            <a:spLocks noGrp="1"/>
          </p:cNvSpPr>
          <p:nvPr>
            <p:ph type="subTitle" idx="1"/>
          </p:nvPr>
        </p:nvSpPr>
        <p:spPr>
          <a:xfrm>
            <a:off x="0" y="1472399"/>
            <a:ext cx="24384000" cy="10043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>
              <a:spcBef>
                <a:spcPts val="0"/>
              </a:spcBef>
              <a:buClr>
                <a:srgbClr val="FFFF00"/>
              </a:buClr>
              <a:buSzPts val="6400"/>
            </a:pPr>
            <a:r>
              <a:rPr lang="tr-TR" sz="6400" b="1" dirty="0" smtClean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AMACA </a:t>
            </a:r>
            <a:r>
              <a:rPr lang="tr-TR" sz="6400" b="1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GÖRE DEĞERLENDİME TÜRLERİ NELERDİR?</a:t>
            </a:r>
            <a:endParaRPr lang="tr-TR" sz="6600" dirty="0"/>
          </a:p>
        </p:txBody>
      </p:sp>
      <p:cxnSp>
        <p:nvCxnSpPr>
          <p:cNvPr id="96" name="Google Shape;96;p2"/>
          <p:cNvCxnSpPr/>
          <p:nvPr/>
        </p:nvCxnSpPr>
        <p:spPr>
          <a:xfrm>
            <a:off x="7222443" y="2650007"/>
            <a:ext cx="10734261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98" name="Google Shape;98;p2"/>
          <p:cNvSpPr/>
          <p:nvPr/>
        </p:nvSpPr>
        <p:spPr>
          <a:xfrm>
            <a:off x="-318051" y="3139440"/>
            <a:ext cx="1593244" cy="9539970"/>
          </a:xfrm>
          <a:prstGeom prst="rect">
            <a:avLst/>
          </a:prstGeom>
          <a:solidFill>
            <a:srgbClr val="2C0101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2"/>
          <p:cNvSpPr txBox="1"/>
          <p:nvPr/>
        </p:nvSpPr>
        <p:spPr>
          <a:xfrm rot="-5400000">
            <a:off x="-3998446" y="7286198"/>
            <a:ext cx="9124124" cy="1246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tr-TR" sz="5000" dirty="0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Ölçme &amp; Değerlendirme</a:t>
            </a:r>
            <a:endParaRPr lang="tr-TR" dirty="0"/>
          </a:p>
        </p:txBody>
      </p:sp>
      <p:sp>
        <p:nvSpPr>
          <p:cNvPr id="10" name="Aşağı Ok 9"/>
          <p:cNvSpPr/>
          <p:nvPr/>
        </p:nvSpPr>
        <p:spPr>
          <a:xfrm>
            <a:off x="4087047" y="7098834"/>
            <a:ext cx="1035310" cy="1171089"/>
          </a:xfrm>
          <a:prstGeom prst="down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bg1"/>
              </a:solidFill>
            </a:endParaRPr>
          </a:p>
        </p:txBody>
      </p:sp>
      <p:sp>
        <p:nvSpPr>
          <p:cNvPr id="15" name="Dikdörtgen 3">
            <a:extLst>
              <a:ext uri="{FF2B5EF4-FFF2-40B4-BE49-F238E27FC236}">
                <a16:creationId xmlns:a16="http://schemas.microsoft.com/office/drawing/2014/main" id="{3A1FA4C5-02AF-0849-A3FB-4AA95D09042D}"/>
              </a:ext>
            </a:extLst>
          </p:cNvPr>
          <p:cNvSpPr/>
          <p:nvPr/>
        </p:nvSpPr>
        <p:spPr>
          <a:xfrm>
            <a:off x="1732393" y="4375944"/>
            <a:ext cx="57713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600" b="1" dirty="0" smtClean="0">
                <a:solidFill>
                  <a:schemeClr val="bg1"/>
                </a:solidFill>
              </a:rPr>
              <a:t>Tanıma - Yerleştirmeye </a:t>
            </a:r>
            <a:r>
              <a:rPr lang="tr-TR" sz="3600" b="1" dirty="0">
                <a:solidFill>
                  <a:schemeClr val="bg1"/>
                </a:solidFill>
              </a:rPr>
              <a:t>Dönük Değerlendirme </a:t>
            </a:r>
          </a:p>
        </p:txBody>
      </p:sp>
      <p:sp>
        <p:nvSpPr>
          <p:cNvPr id="16" name="Dikdörtgen 3">
            <a:extLst>
              <a:ext uri="{FF2B5EF4-FFF2-40B4-BE49-F238E27FC236}">
                <a16:creationId xmlns:a16="http://schemas.microsoft.com/office/drawing/2014/main" id="{64001734-CE20-CA42-9147-9C74EF262003}"/>
              </a:ext>
            </a:extLst>
          </p:cNvPr>
          <p:cNvSpPr/>
          <p:nvPr/>
        </p:nvSpPr>
        <p:spPr>
          <a:xfrm>
            <a:off x="8622508" y="4504379"/>
            <a:ext cx="761957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600" b="1" dirty="0">
                <a:solidFill>
                  <a:schemeClr val="bg1"/>
                </a:solidFill>
              </a:rPr>
              <a:t>Biçimlendirme- Yetiştirmeye Dönük (</a:t>
            </a:r>
            <a:r>
              <a:rPr lang="tr-TR" sz="3600" b="1" dirty="0" err="1">
                <a:solidFill>
                  <a:schemeClr val="bg1"/>
                </a:solidFill>
              </a:rPr>
              <a:t>Formative</a:t>
            </a:r>
            <a:r>
              <a:rPr lang="tr-TR" sz="3600" b="1" dirty="0" smtClean="0">
                <a:solidFill>
                  <a:schemeClr val="bg1"/>
                </a:solidFill>
              </a:rPr>
              <a:t>) Değerlendirme</a:t>
            </a:r>
            <a:endParaRPr lang="tr-TR" sz="3600" b="1" dirty="0">
              <a:solidFill>
                <a:schemeClr val="bg1"/>
              </a:solidFill>
            </a:endParaRPr>
          </a:p>
          <a:p>
            <a:endParaRPr lang="tr-TR" sz="3600" dirty="0">
              <a:solidFill>
                <a:schemeClr val="bg1"/>
              </a:solidFill>
            </a:endParaRPr>
          </a:p>
        </p:txBody>
      </p:sp>
      <p:sp>
        <p:nvSpPr>
          <p:cNvPr id="17" name="Dikdörtgen 3">
            <a:extLst>
              <a:ext uri="{FF2B5EF4-FFF2-40B4-BE49-F238E27FC236}">
                <a16:creationId xmlns:a16="http://schemas.microsoft.com/office/drawing/2014/main" id="{35F59ACF-3292-D64C-8FF4-D5D6CABBE9B2}"/>
              </a:ext>
            </a:extLst>
          </p:cNvPr>
          <p:cNvSpPr/>
          <p:nvPr/>
        </p:nvSpPr>
        <p:spPr>
          <a:xfrm>
            <a:off x="16407023" y="4504379"/>
            <a:ext cx="78086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600" b="1" dirty="0">
                <a:solidFill>
                  <a:schemeClr val="bg1"/>
                </a:solidFill>
              </a:rPr>
              <a:t>Değer </a:t>
            </a:r>
            <a:r>
              <a:rPr lang="tr-TR" sz="3600" b="1" dirty="0" smtClean="0">
                <a:solidFill>
                  <a:schemeClr val="bg1"/>
                </a:solidFill>
              </a:rPr>
              <a:t>Biçmeye Dönük</a:t>
            </a:r>
            <a:endParaRPr lang="tr-TR" sz="3600" b="1" dirty="0">
              <a:solidFill>
                <a:schemeClr val="bg1"/>
              </a:solidFill>
            </a:endParaRPr>
          </a:p>
          <a:p>
            <a:pPr algn="ctr"/>
            <a:r>
              <a:rPr lang="tr-TR" sz="3600" b="1" dirty="0">
                <a:solidFill>
                  <a:schemeClr val="bg1"/>
                </a:solidFill>
              </a:rPr>
              <a:t>(</a:t>
            </a:r>
            <a:r>
              <a:rPr lang="tr-TR" sz="3600" b="1" dirty="0" err="1">
                <a:solidFill>
                  <a:schemeClr val="bg1"/>
                </a:solidFill>
              </a:rPr>
              <a:t>Summative</a:t>
            </a:r>
            <a:r>
              <a:rPr lang="tr-TR" sz="3600" b="1" dirty="0" smtClean="0">
                <a:solidFill>
                  <a:schemeClr val="bg1"/>
                </a:solidFill>
              </a:rPr>
              <a:t>) Değerlendirme </a:t>
            </a:r>
            <a:endParaRPr lang="tr-TR" sz="3600" b="1" dirty="0">
              <a:solidFill>
                <a:schemeClr val="bg1"/>
              </a:solidFill>
            </a:endParaRPr>
          </a:p>
          <a:p>
            <a:endParaRPr lang="tr-TR" sz="3600" dirty="0">
              <a:solidFill>
                <a:schemeClr val="bg1"/>
              </a:solidFill>
            </a:endParaRPr>
          </a:p>
        </p:txBody>
      </p:sp>
      <p:cxnSp>
        <p:nvCxnSpPr>
          <p:cNvPr id="18" name="Straight Connector 8">
            <a:extLst>
              <a:ext uri="{FF2B5EF4-FFF2-40B4-BE49-F238E27FC236}">
                <a16:creationId xmlns:a16="http://schemas.microsoft.com/office/drawing/2014/main" id="{973EF788-C34D-E348-AD59-D51824AFDA0B}"/>
              </a:ext>
            </a:extLst>
          </p:cNvPr>
          <p:cNvCxnSpPr>
            <a:cxnSpLocks/>
          </p:cNvCxnSpPr>
          <p:nvPr/>
        </p:nvCxnSpPr>
        <p:spPr>
          <a:xfrm>
            <a:off x="8367337" y="3589484"/>
            <a:ext cx="0" cy="8334292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5" name="Google Shape;97;p2"/>
          <p:cNvSpPr txBox="1"/>
          <p:nvPr/>
        </p:nvSpPr>
        <p:spPr>
          <a:xfrm>
            <a:off x="1275192" y="8609102"/>
            <a:ext cx="7003795" cy="3526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tr-TR" sz="3600" i="1" dirty="0">
                <a:solidFill>
                  <a:schemeClr val="bg1"/>
                </a:solidFill>
              </a:rPr>
              <a:t>Öğrencilerin yetenek düzeylerine göre sınıflara yerleştirilmesi</a:t>
            </a:r>
          </a:p>
        </p:txBody>
      </p:sp>
      <p:sp>
        <p:nvSpPr>
          <p:cNvPr id="26" name="Google Shape;97;p2"/>
          <p:cNvSpPr txBox="1"/>
          <p:nvPr/>
        </p:nvSpPr>
        <p:spPr>
          <a:xfrm>
            <a:off x="16407022" y="8619128"/>
            <a:ext cx="7623409" cy="3526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tr-TR" sz="3600" i="1" dirty="0">
                <a:solidFill>
                  <a:schemeClr val="bg1"/>
                </a:solidFill>
              </a:rPr>
              <a:t>Genel Eğilim</a:t>
            </a:r>
            <a:endParaRPr lang="tr-TR" sz="3600" i="1" dirty="0">
              <a:solidFill>
                <a:schemeClr val="bg1"/>
              </a:solidFill>
              <a:ea typeface="+mn-lt"/>
              <a:cs typeface="+mn-lt"/>
            </a:endParaRPr>
          </a:p>
        </p:txBody>
      </p:sp>
      <p:cxnSp>
        <p:nvCxnSpPr>
          <p:cNvPr id="27" name="Straight Connector 8">
            <a:extLst>
              <a:ext uri="{FF2B5EF4-FFF2-40B4-BE49-F238E27FC236}">
                <a16:creationId xmlns:a16="http://schemas.microsoft.com/office/drawing/2014/main" id="{973EF788-C34D-E348-AD59-D51824AFDA0B}"/>
              </a:ext>
            </a:extLst>
          </p:cNvPr>
          <p:cNvCxnSpPr>
            <a:cxnSpLocks/>
          </p:cNvCxnSpPr>
          <p:nvPr/>
        </p:nvCxnSpPr>
        <p:spPr>
          <a:xfrm>
            <a:off x="16699287" y="3589484"/>
            <a:ext cx="0" cy="8334292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8" name="Google Shape;97;p2"/>
          <p:cNvSpPr txBox="1"/>
          <p:nvPr/>
        </p:nvSpPr>
        <p:spPr>
          <a:xfrm>
            <a:off x="8367337" y="8619128"/>
            <a:ext cx="7874750" cy="3526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tr-TR" sz="3600" i="1" dirty="0">
                <a:solidFill>
                  <a:schemeClr val="bg1"/>
                </a:solidFill>
                <a:ea typeface="+mn-lt"/>
                <a:cs typeface="+mn-lt"/>
              </a:rPr>
              <a:t>Aksayan yönlerin iyileştirmesi ve geliştirmesi</a:t>
            </a:r>
          </a:p>
        </p:txBody>
      </p:sp>
      <p:sp>
        <p:nvSpPr>
          <p:cNvPr id="29" name="Aşağı Ok 28"/>
          <p:cNvSpPr/>
          <p:nvPr/>
        </p:nvSpPr>
        <p:spPr>
          <a:xfrm>
            <a:off x="11695691" y="7098835"/>
            <a:ext cx="1035310" cy="1171089"/>
          </a:xfrm>
          <a:prstGeom prst="down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bg1"/>
              </a:solidFill>
            </a:endParaRPr>
          </a:p>
        </p:txBody>
      </p:sp>
      <p:sp>
        <p:nvSpPr>
          <p:cNvPr id="30" name="Aşağı Ok 29"/>
          <p:cNvSpPr/>
          <p:nvPr/>
        </p:nvSpPr>
        <p:spPr>
          <a:xfrm>
            <a:off x="19871881" y="7098835"/>
            <a:ext cx="1035310" cy="1171089"/>
          </a:xfrm>
          <a:prstGeom prst="down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98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eması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173</Words>
  <Application>Microsoft Office PowerPoint</Application>
  <PresentationFormat>Özel</PresentationFormat>
  <Paragraphs>42</Paragraphs>
  <Slides>5</Slides>
  <Notes>5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Cambria Math</vt:lpstr>
      <vt:lpstr>Office Theme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Alper BAYRAKDAR</dc:creator>
  <cp:lastModifiedBy>user</cp:lastModifiedBy>
  <cp:revision>25</cp:revision>
  <dcterms:created xsi:type="dcterms:W3CDTF">2022-11-04T08:14:34Z</dcterms:created>
  <dcterms:modified xsi:type="dcterms:W3CDTF">2023-12-20T11:09:48Z</dcterms:modified>
</cp:coreProperties>
</file>