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24384000" cy="13716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5" roundtripDataSignature="AMtx7mgNC4YE/rUVU4k+AV7ImT5MmOzc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7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9" Type="http://schemas.openxmlformats.org/officeDocument/2006/relationships/tableStyles" Target="tableStyles.xml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tr-T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02800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637294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84751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Slaydı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Calibri"/>
              <a:buNone/>
              <a:defRPr sz="1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1pPr>
            <a:lvl2pPr lv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2pPr>
            <a:lvl3pPr lvl="2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3pPr>
            <a:lvl4pPr lvl="3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4pPr>
            <a:lvl5pPr lvl="4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5pPr>
            <a:lvl6pPr lvl="5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6pPr>
            <a:lvl7pPr lvl="6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7pPr>
            <a:lvl8pPr lvl="7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8pPr>
            <a:lvl9pPr lvl="8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ve Dikey Metin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 rot="5400000">
            <a:off x="7840662" y="-2513012"/>
            <a:ext cx="8702676" cy="210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key Başlık ve Metin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 rot="5400000">
            <a:off x="14266862" y="3913188"/>
            <a:ext cx="11623676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 rot="5400000">
            <a:off x="3598862" y="-1192212"/>
            <a:ext cx="11623676" cy="1546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Vertical Title and 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ve İçerik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ölüm Üst Bilgisi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Calibri"/>
              <a:buNone/>
              <a:defRPr sz="1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888888"/>
              </a:buClr>
              <a:buSzPts val="4800"/>
              <a:buNone/>
              <a:defRPr sz="4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4000"/>
              <a:buNone/>
              <a:defRPr sz="4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600"/>
              <a:buNone/>
              <a:defRPr sz="3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İki İçerik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10363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2"/>
          </p:nvPr>
        </p:nvSpPr>
        <p:spPr>
          <a:xfrm>
            <a:off x="12344400" y="3651250"/>
            <a:ext cx="10363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rşılaştırma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679578" y="3362326"/>
            <a:ext cx="10315575" cy="164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2"/>
          </p:nvPr>
        </p:nvSpPr>
        <p:spPr>
          <a:xfrm>
            <a:off x="1679578" y="5010150"/>
            <a:ext cx="10315575" cy="736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3"/>
          </p:nvPr>
        </p:nvSpPr>
        <p:spPr>
          <a:xfrm>
            <a:off x="12344400" y="3362326"/>
            <a:ext cx="10366376" cy="164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body" idx="4"/>
          </p:nvPr>
        </p:nvSpPr>
        <p:spPr>
          <a:xfrm>
            <a:off x="12344400" y="5010150"/>
            <a:ext cx="10366376" cy="736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Yalnızca Başlık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ş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lı İçerik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1679577" y="914400"/>
            <a:ext cx="7864475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Calibri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6350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1pPr>
            <a:lvl2pPr marL="914400" lvl="1" indent="-584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600"/>
              <a:buChar char="•"/>
              <a:defRPr sz="56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6pPr>
            <a:lvl7pPr marL="3200400" lvl="6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7pPr>
            <a:lvl8pPr marL="3657600" lvl="7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8pPr>
            <a:lvl9pPr marL="4114800" lvl="8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2"/>
          </p:nvPr>
        </p:nvSpPr>
        <p:spPr>
          <a:xfrm>
            <a:off x="1679577" y="4114800"/>
            <a:ext cx="7864475" cy="7623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lı Resim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1679577" y="914400"/>
            <a:ext cx="7864475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Calibri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>
            <a:spLocks noGrp="1"/>
          </p:cNvSpPr>
          <p:nvPr>
            <p:ph type="pic" idx="2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1679577" y="4114800"/>
            <a:ext cx="7864475" cy="7623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0"/>
            <a:ext cx="24384000" cy="1377251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Calibri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5842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82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  <p:sp>
        <p:nvSpPr>
          <p:cNvPr id="16" name="Google Shape;16;p6"/>
          <p:cNvSpPr/>
          <p:nvPr/>
        </p:nvSpPr>
        <p:spPr>
          <a:xfrm>
            <a:off x="0" y="13230665"/>
            <a:ext cx="24384000" cy="543911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" name="Google Shape;17;p6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0" y="0"/>
            <a:ext cx="13606073" cy="14724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6"/>
          <p:cNvSpPr txBox="1"/>
          <p:nvPr/>
        </p:nvSpPr>
        <p:spPr>
          <a:xfrm>
            <a:off x="0" y="13285458"/>
            <a:ext cx="24383999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20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spcBef>
                <a:spcPts val="0"/>
              </a:spcBef>
              <a:buClr>
                <a:srgbClr val="FFFF00"/>
              </a:buClr>
              <a:buSzPts val="6400"/>
            </a:pPr>
            <a:r>
              <a:rPr lang="tr-TR" sz="64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ÖĞRETİMİ DEĞERLENDİRME </a:t>
            </a:r>
            <a:r>
              <a:rPr lang="tr-TR" sz="6400" b="1" dirty="0" smtClean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YAKLAŞIMLARI NELERDİR?</a:t>
            </a:r>
            <a:endParaRPr dirty="0"/>
          </a:p>
        </p:txBody>
      </p:sp>
      <p:cxnSp>
        <p:nvCxnSpPr>
          <p:cNvPr id="96" name="Google Shape;96;p2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8" name="Google Shape;98;p2"/>
          <p:cNvSpPr/>
          <p:nvPr/>
        </p:nvSpPr>
        <p:spPr>
          <a:xfrm>
            <a:off x="-318051" y="2476757"/>
            <a:ext cx="1593244" cy="10202653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 rot="-5400000">
            <a:off x="-4347124" y="6937520"/>
            <a:ext cx="9821481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 smtClean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Öğretimi Değerlendirme Yaklaşımları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" name="Group 38">
            <a:extLst>
              <a:ext uri="{FF2B5EF4-FFF2-40B4-BE49-F238E27FC236}">
                <a16:creationId xmlns:a16="http://schemas.microsoft.com/office/drawing/2014/main" id="{C47487E6-6DA2-F049-9E9C-5EEC8085D94D}"/>
              </a:ext>
            </a:extLst>
          </p:cNvPr>
          <p:cNvGrpSpPr/>
          <p:nvPr/>
        </p:nvGrpSpPr>
        <p:grpSpPr>
          <a:xfrm rot="10800000">
            <a:off x="2596895" y="2950914"/>
            <a:ext cx="20025360" cy="1448608"/>
            <a:chOff x="4792" y="3411540"/>
            <a:chExt cx="1329918" cy="1167439"/>
          </a:xfrm>
        </p:grpSpPr>
        <p:sp>
          <p:nvSpPr>
            <p:cNvPr id="10" name="Up Arrow Callout 39">
              <a:extLst>
                <a:ext uri="{FF2B5EF4-FFF2-40B4-BE49-F238E27FC236}">
                  <a16:creationId xmlns:a16="http://schemas.microsoft.com/office/drawing/2014/main" id="{765565B0-AF6C-FC4A-92A3-65CC7823A88E}"/>
                </a:ext>
              </a:extLst>
            </p:cNvPr>
            <p:cNvSpPr/>
            <p:nvPr/>
          </p:nvSpPr>
          <p:spPr>
            <a:xfrm>
              <a:off x="666402" y="3486330"/>
              <a:ext cx="668308" cy="1092649"/>
            </a:xfrm>
            <a:prstGeom prst="upArrowCallout">
              <a:avLst>
                <a:gd name="adj1" fmla="val 40000"/>
                <a:gd name="adj2" fmla="val 20000"/>
                <a:gd name="adj3" fmla="val 20000"/>
                <a:gd name="adj4" fmla="val 100000"/>
              </a:avLst>
            </a:prstGeom>
            <a:solidFill>
              <a:srgbClr val="FFC000">
                <a:alpha val="90000"/>
              </a:srgbClr>
            </a:solidFill>
            <a:ln>
              <a:noFill/>
            </a:ln>
          </p:spPr>
          <p:style>
            <a:lnRef idx="2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Up Arrow Callout 53">
              <a:extLst>
                <a:ext uri="{FF2B5EF4-FFF2-40B4-BE49-F238E27FC236}">
                  <a16:creationId xmlns:a16="http://schemas.microsoft.com/office/drawing/2014/main" id="{5210217A-652C-F24D-8765-E8261401868F}"/>
                </a:ext>
              </a:extLst>
            </p:cNvPr>
            <p:cNvSpPr/>
            <p:nvPr/>
          </p:nvSpPr>
          <p:spPr>
            <a:xfrm>
              <a:off x="4792" y="3486329"/>
              <a:ext cx="661610" cy="1092649"/>
            </a:xfrm>
            <a:prstGeom prst="upArrowCallout">
              <a:avLst>
                <a:gd name="adj1" fmla="val 40000"/>
                <a:gd name="adj2" fmla="val 20000"/>
                <a:gd name="adj3" fmla="val 20000"/>
                <a:gd name="adj4" fmla="val 100000"/>
              </a:avLst>
            </a:prstGeom>
            <a:solidFill>
              <a:srgbClr val="FFC000">
                <a:alpha val="90000"/>
              </a:srgbClr>
            </a:solidFill>
            <a:ln>
              <a:noFill/>
            </a:ln>
          </p:spPr>
          <p:style>
            <a:lnRef idx="2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Up Arrow Callout 4">
              <a:extLst>
                <a:ext uri="{FF2B5EF4-FFF2-40B4-BE49-F238E27FC236}">
                  <a16:creationId xmlns:a16="http://schemas.microsoft.com/office/drawing/2014/main" id="{02D0633C-9D2B-334C-B4C8-859EDFB5D308}"/>
                </a:ext>
              </a:extLst>
            </p:cNvPr>
            <p:cNvSpPr txBox="1"/>
            <p:nvPr/>
          </p:nvSpPr>
          <p:spPr>
            <a:xfrm rot="10800000">
              <a:off x="4792" y="3411540"/>
              <a:ext cx="1327278" cy="10926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4969" tIns="165100" rIns="104969" bIns="165100" numCol="1" spcCol="1270" anchor="t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3600" b="1" kern="1200" dirty="0">
                  <a:solidFill>
                    <a:schemeClr val="tx1"/>
                  </a:solidFill>
                  <a:latin typeface="+mj-lt"/>
                </a:rPr>
                <a:t>Zihinsel Boyut</a:t>
              </a:r>
              <a:endParaRPr lang="en-US" sz="3600" b="1" kern="1200" dirty="0">
                <a:solidFill>
                  <a:schemeClr val="tx1"/>
                </a:solidFill>
                <a:latin typeface="+mj-lt"/>
              </a:endParaRPr>
            </a:p>
          </p:txBody>
        </p:sp>
      </p:grpSp>
      <p:grpSp>
        <p:nvGrpSpPr>
          <p:cNvPr id="13" name="Group 41">
            <a:extLst>
              <a:ext uri="{FF2B5EF4-FFF2-40B4-BE49-F238E27FC236}">
                <a16:creationId xmlns:a16="http://schemas.microsoft.com/office/drawing/2014/main" id="{F54FD7AD-E0BA-7848-9038-D5807F7A411A}"/>
              </a:ext>
            </a:extLst>
          </p:cNvPr>
          <p:cNvGrpSpPr/>
          <p:nvPr/>
        </p:nvGrpSpPr>
        <p:grpSpPr>
          <a:xfrm rot="10800000">
            <a:off x="4538526" y="4572940"/>
            <a:ext cx="5779007" cy="1574288"/>
            <a:chOff x="3986" y="3416600"/>
            <a:chExt cx="1331281" cy="1162378"/>
          </a:xfrm>
        </p:grpSpPr>
        <p:sp>
          <p:nvSpPr>
            <p:cNvPr id="14" name="Up Arrow Callout 55">
              <a:extLst>
                <a:ext uri="{FF2B5EF4-FFF2-40B4-BE49-F238E27FC236}">
                  <a16:creationId xmlns:a16="http://schemas.microsoft.com/office/drawing/2014/main" id="{3FF2D024-4920-E542-8653-A70119477280}"/>
                </a:ext>
              </a:extLst>
            </p:cNvPr>
            <p:cNvSpPr/>
            <p:nvPr/>
          </p:nvSpPr>
          <p:spPr>
            <a:xfrm>
              <a:off x="3986" y="3486329"/>
              <a:ext cx="667159" cy="1092649"/>
            </a:xfrm>
            <a:prstGeom prst="upArrowCallout">
              <a:avLst>
                <a:gd name="adj1" fmla="val 40000"/>
                <a:gd name="adj2" fmla="val 20000"/>
                <a:gd name="adj3" fmla="val 20000"/>
                <a:gd name="adj4" fmla="val 100000"/>
              </a:avLst>
            </a:prstGeom>
            <a:solidFill>
              <a:srgbClr val="FEE391"/>
            </a:solidFill>
            <a:ln>
              <a:noFill/>
            </a:ln>
          </p:spPr>
          <p:style>
            <a:lnRef idx="2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Up Arrow Callout 42">
              <a:extLst>
                <a:ext uri="{FF2B5EF4-FFF2-40B4-BE49-F238E27FC236}">
                  <a16:creationId xmlns:a16="http://schemas.microsoft.com/office/drawing/2014/main" id="{B1510828-3939-704A-9EA4-AF2C30DDAA55}"/>
                </a:ext>
              </a:extLst>
            </p:cNvPr>
            <p:cNvSpPr/>
            <p:nvPr/>
          </p:nvSpPr>
          <p:spPr>
            <a:xfrm>
              <a:off x="671145" y="3486329"/>
              <a:ext cx="663566" cy="1092649"/>
            </a:xfrm>
            <a:prstGeom prst="upArrowCallout">
              <a:avLst>
                <a:gd name="adj1" fmla="val 40000"/>
                <a:gd name="adj2" fmla="val 20000"/>
                <a:gd name="adj3" fmla="val 20000"/>
                <a:gd name="adj4" fmla="val 100000"/>
              </a:avLst>
            </a:prstGeom>
            <a:solidFill>
              <a:srgbClr val="FEE391"/>
            </a:solidFill>
            <a:ln>
              <a:noFill/>
            </a:ln>
          </p:spPr>
          <p:style>
            <a:lnRef idx="2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Up Arrow Callout 4">
              <a:extLst>
                <a:ext uri="{FF2B5EF4-FFF2-40B4-BE49-F238E27FC236}">
                  <a16:creationId xmlns:a16="http://schemas.microsoft.com/office/drawing/2014/main" id="{AAA36E7A-57C3-AC47-A34F-DB2F8929F512}"/>
                </a:ext>
              </a:extLst>
            </p:cNvPr>
            <p:cNvSpPr txBox="1"/>
            <p:nvPr/>
          </p:nvSpPr>
          <p:spPr>
            <a:xfrm rot="10800000">
              <a:off x="4543" y="3416600"/>
              <a:ext cx="1330724" cy="10926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4969" tIns="165100" rIns="104969" bIns="165100" numCol="1" spcCol="1270" anchor="t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3600" b="1" kern="1200" dirty="0">
                  <a:solidFill>
                    <a:schemeClr val="tx1"/>
                  </a:solidFill>
                  <a:latin typeface="+mj-lt"/>
                </a:rPr>
                <a:t>Erişi</a:t>
              </a:r>
              <a:endParaRPr lang="en-US" sz="3600" b="1" kern="1200" dirty="0">
                <a:solidFill>
                  <a:schemeClr val="tx1"/>
                </a:solidFill>
                <a:latin typeface="+mj-lt"/>
              </a:endParaRPr>
            </a:p>
          </p:txBody>
        </p:sp>
      </p:grpSp>
      <p:grpSp>
        <p:nvGrpSpPr>
          <p:cNvPr id="17" name="Group 44">
            <a:extLst>
              <a:ext uri="{FF2B5EF4-FFF2-40B4-BE49-F238E27FC236}">
                <a16:creationId xmlns:a16="http://schemas.microsoft.com/office/drawing/2014/main" id="{654D5F53-6589-7541-A73F-78660A068175}"/>
              </a:ext>
            </a:extLst>
          </p:cNvPr>
          <p:cNvGrpSpPr/>
          <p:nvPr/>
        </p:nvGrpSpPr>
        <p:grpSpPr>
          <a:xfrm rot="10800000">
            <a:off x="15123501" y="4539787"/>
            <a:ext cx="5406386" cy="1690782"/>
            <a:chOff x="3986" y="3352897"/>
            <a:chExt cx="1331281" cy="1226081"/>
          </a:xfrm>
        </p:grpSpPr>
        <p:sp>
          <p:nvSpPr>
            <p:cNvPr id="18" name="Up Arrow Callout 45">
              <a:extLst>
                <a:ext uri="{FF2B5EF4-FFF2-40B4-BE49-F238E27FC236}">
                  <a16:creationId xmlns:a16="http://schemas.microsoft.com/office/drawing/2014/main" id="{2C0F1927-3A1B-9A45-9999-05F288ADD458}"/>
                </a:ext>
              </a:extLst>
            </p:cNvPr>
            <p:cNvSpPr/>
            <p:nvPr/>
          </p:nvSpPr>
          <p:spPr>
            <a:xfrm>
              <a:off x="3986" y="3486329"/>
              <a:ext cx="1330724" cy="1092649"/>
            </a:xfrm>
            <a:prstGeom prst="upArrowCallout">
              <a:avLst>
                <a:gd name="adj1" fmla="val 40000"/>
                <a:gd name="adj2" fmla="val 20000"/>
                <a:gd name="adj3" fmla="val 20000"/>
                <a:gd name="adj4" fmla="val 100000"/>
              </a:avLst>
            </a:prstGeom>
            <a:solidFill>
              <a:schemeClr val="accent4">
                <a:lumMod val="40000"/>
                <a:lumOff val="60000"/>
                <a:alpha val="90000"/>
              </a:schemeClr>
            </a:solidFill>
            <a:ln>
              <a:noFill/>
            </a:ln>
          </p:spPr>
          <p:style>
            <a:lnRef idx="2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Up Arrow Callout 4">
              <a:extLst>
                <a:ext uri="{FF2B5EF4-FFF2-40B4-BE49-F238E27FC236}">
                  <a16:creationId xmlns:a16="http://schemas.microsoft.com/office/drawing/2014/main" id="{39B55B71-C116-4A4C-9FCF-8110FF9632BC}"/>
                </a:ext>
              </a:extLst>
            </p:cNvPr>
            <p:cNvSpPr txBox="1"/>
            <p:nvPr/>
          </p:nvSpPr>
          <p:spPr>
            <a:xfrm rot="10800000">
              <a:off x="4543" y="3352897"/>
              <a:ext cx="1330724" cy="10926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4969" tIns="165100" rIns="104969" bIns="165100" numCol="1" spcCol="1270" anchor="t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3600" b="1" kern="1200" dirty="0">
                  <a:solidFill>
                    <a:schemeClr val="tx1"/>
                  </a:solidFill>
                  <a:latin typeface="+mj-lt"/>
                </a:rPr>
                <a:t>Yetenek/Yetkinlik</a:t>
              </a:r>
              <a:endParaRPr lang="en-US" sz="3600" b="1" kern="1200" dirty="0">
                <a:solidFill>
                  <a:schemeClr val="tx1"/>
                </a:solidFill>
                <a:latin typeface="+mj-lt"/>
              </a:endParaRPr>
            </a:p>
          </p:txBody>
        </p:sp>
      </p:grpSp>
      <p:grpSp>
        <p:nvGrpSpPr>
          <p:cNvPr id="21" name="Group 47">
            <a:extLst>
              <a:ext uri="{FF2B5EF4-FFF2-40B4-BE49-F238E27FC236}">
                <a16:creationId xmlns:a16="http://schemas.microsoft.com/office/drawing/2014/main" id="{A624AD93-E8D1-3349-B2A2-5645FB871950}"/>
              </a:ext>
            </a:extLst>
          </p:cNvPr>
          <p:cNvGrpSpPr/>
          <p:nvPr/>
        </p:nvGrpSpPr>
        <p:grpSpPr>
          <a:xfrm rot="10800000">
            <a:off x="4674481" y="6241338"/>
            <a:ext cx="2547962" cy="1189166"/>
            <a:chOff x="3986" y="3486329"/>
            <a:chExt cx="1331280" cy="1146441"/>
          </a:xfrm>
        </p:grpSpPr>
        <p:sp>
          <p:nvSpPr>
            <p:cNvPr id="22" name="Up Arrow Callout 48">
              <a:extLst>
                <a:ext uri="{FF2B5EF4-FFF2-40B4-BE49-F238E27FC236}">
                  <a16:creationId xmlns:a16="http://schemas.microsoft.com/office/drawing/2014/main" id="{CE1CAD1A-68C7-FF4F-8484-A431F34BF228}"/>
                </a:ext>
              </a:extLst>
            </p:cNvPr>
            <p:cNvSpPr/>
            <p:nvPr/>
          </p:nvSpPr>
          <p:spPr>
            <a:xfrm>
              <a:off x="3986" y="3486329"/>
              <a:ext cx="1330724" cy="1092649"/>
            </a:xfrm>
            <a:prstGeom prst="upArrowCallout">
              <a:avLst>
                <a:gd name="adj1" fmla="val 40000"/>
                <a:gd name="adj2" fmla="val 20000"/>
                <a:gd name="adj3" fmla="val 20000"/>
                <a:gd name="adj4" fmla="val 100000"/>
              </a:avLst>
            </a:prstGeom>
          </p:spPr>
          <p:style>
            <a:lnRef idx="2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Up Arrow Callout 4">
              <a:extLst>
                <a:ext uri="{FF2B5EF4-FFF2-40B4-BE49-F238E27FC236}">
                  <a16:creationId xmlns:a16="http://schemas.microsoft.com/office/drawing/2014/main" id="{85D2FFF2-6F60-604C-9A83-4B517AA6A984}"/>
                </a:ext>
              </a:extLst>
            </p:cNvPr>
            <p:cNvSpPr txBox="1"/>
            <p:nvPr/>
          </p:nvSpPr>
          <p:spPr>
            <a:xfrm rot="10800000">
              <a:off x="4543" y="3540122"/>
              <a:ext cx="1330723" cy="10926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4969" tIns="165100" rIns="104969" bIns="165100" numCol="1" spcCol="1270" anchor="t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3600" b="1" kern="1200" dirty="0">
                  <a:solidFill>
                    <a:schemeClr val="tx1"/>
                  </a:solidFill>
                  <a:latin typeface="+mj-lt"/>
                </a:rPr>
                <a:t>Bilgi</a:t>
              </a:r>
              <a:endParaRPr lang="en-US" sz="3600" b="1" kern="1200" dirty="0">
                <a:solidFill>
                  <a:schemeClr val="tx1"/>
                </a:solidFill>
                <a:latin typeface="+mj-lt"/>
              </a:endParaRPr>
            </a:p>
          </p:txBody>
        </p:sp>
      </p:grpSp>
      <p:grpSp>
        <p:nvGrpSpPr>
          <p:cNvPr id="24" name="Group 50">
            <a:extLst>
              <a:ext uri="{FF2B5EF4-FFF2-40B4-BE49-F238E27FC236}">
                <a16:creationId xmlns:a16="http://schemas.microsoft.com/office/drawing/2014/main" id="{00412BE9-9AEF-D941-B6E0-FD673A675081}"/>
              </a:ext>
            </a:extLst>
          </p:cNvPr>
          <p:cNvGrpSpPr/>
          <p:nvPr/>
        </p:nvGrpSpPr>
        <p:grpSpPr>
          <a:xfrm rot="10800000">
            <a:off x="7827345" y="6291489"/>
            <a:ext cx="2084279" cy="1139016"/>
            <a:chOff x="3986" y="3486329"/>
            <a:chExt cx="1331281" cy="1146441"/>
          </a:xfrm>
        </p:grpSpPr>
        <p:sp>
          <p:nvSpPr>
            <p:cNvPr id="25" name="Up Arrow Callout 51">
              <a:extLst>
                <a:ext uri="{FF2B5EF4-FFF2-40B4-BE49-F238E27FC236}">
                  <a16:creationId xmlns:a16="http://schemas.microsoft.com/office/drawing/2014/main" id="{2C9AC1D3-1C54-AE4D-BD06-806B98282ABF}"/>
                </a:ext>
              </a:extLst>
            </p:cNvPr>
            <p:cNvSpPr/>
            <p:nvPr/>
          </p:nvSpPr>
          <p:spPr>
            <a:xfrm>
              <a:off x="3986" y="3486329"/>
              <a:ext cx="1330724" cy="1092649"/>
            </a:xfrm>
            <a:prstGeom prst="upArrowCallout">
              <a:avLst>
                <a:gd name="adj1" fmla="val 40000"/>
                <a:gd name="adj2" fmla="val 20000"/>
                <a:gd name="adj3" fmla="val 20000"/>
                <a:gd name="adj4" fmla="val 100000"/>
              </a:avLst>
            </a:prstGeom>
          </p:spPr>
          <p:style>
            <a:lnRef idx="2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Up Arrow Callout 4">
              <a:extLst>
                <a:ext uri="{FF2B5EF4-FFF2-40B4-BE49-F238E27FC236}">
                  <a16:creationId xmlns:a16="http://schemas.microsoft.com/office/drawing/2014/main" id="{4C4E147A-4FC3-F742-943F-08CFD7DF305A}"/>
                </a:ext>
              </a:extLst>
            </p:cNvPr>
            <p:cNvSpPr txBox="1"/>
            <p:nvPr/>
          </p:nvSpPr>
          <p:spPr>
            <a:xfrm rot="10800000">
              <a:off x="4543" y="3540123"/>
              <a:ext cx="1330724" cy="10926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4969" tIns="165100" rIns="104969" bIns="165100" numCol="1" spcCol="1270" anchor="t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3600" b="1" kern="1200" dirty="0">
                  <a:solidFill>
                    <a:schemeClr val="tx1"/>
                  </a:solidFill>
                  <a:latin typeface="+mj-lt"/>
                </a:rPr>
                <a:t>Beceri</a:t>
              </a:r>
              <a:endParaRPr lang="en-US" sz="3600" b="1" kern="1200" dirty="0">
                <a:solidFill>
                  <a:schemeClr val="tx1"/>
                </a:solidFill>
                <a:latin typeface="+mj-lt"/>
              </a:endParaRPr>
            </a:p>
          </p:txBody>
        </p:sp>
      </p:grpSp>
      <p:sp>
        <p:nvSpPr>
          <p:cNvPr id="27" name="Dikdörtgen 3">
            <a:extLst>
              <a:ext uri="{FF2B5EF4-FFF2-40B4-BE49-F238E27FC236}">
                <a16:creationId xmlns:a16="http://schemas.microsoft.com/office/drawing/2014/main" id="{634BD93F-9020-7E47-9277-340856EB1330}"/>
              </a:ext>
            </a:extLst>
          </p:cNvPr>
          <p:cNvSpPr/>
          <p:nvPr/>
        </p:nvSpPr>
        <p:spPr>
          <a:xfrm>
            <a:off x="12392473" y="6147228"/>
            <a:ext cx="1049731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i="1" dirty="0">
                <a:solidFill>
                  <a:schemeClr val="bg1"/>
                </a:solidFill>
                <a:latin typeface="+mj-lt"/>
              </a:rPr>
              <a:t>Yeni Değerlendirme Yöntemleri</a:t>
            </a:r>
          </a:p>
          <a:p>
            <a:pPr algn="ctr"/>
            <a:r>
              <a:rPr lang="tr-TR" sz="3600" i="1" dirty="0">
                <a:solidFill>
                  <a:schemeClr val="bg1"/>
                </a:solidFill>
                <a:latin typeface="+mj-lt"/>
              </a:rPr>
              <a:t>(Performansa dayalı durum belirleme, öğrenci gelişim dosyası/</a:t>
            </a:r>
            <a:r>
              <a:rPr lang="tr-TR" sz="3600" i="1" dirty="0" err="1">
                <a:solidFill>
                  <a:schemeClr val="bg1"/>
                </a:solidFill>
                <a:latin typeface="+mj-lt"/>
              </a:rPr>
              <a:t>portfolyo</a:t>
            </a:r>
            <a:r>
              <a:rPr lang="tr-TR" sz="3600" i="1" dirty="0">
                <a:solidFill>
                  <a:schemeClr val="bg1"/>
                </a:solidFill>
                <a:latin typeface="+mj-lt"/>
              </a:rPr>
              <a:t> durum belirleme</a:t>
            </a:r>
          </a:p>
        </p:txBody>
      </p:sp>
      <p:sp>
        <p:nvSpPr>
          <p:cNvPr id="28" name="Triangle 9">
            <a:extLst>
              <a:ext uri="{FF2B5EF4-FFF2-40B4-BE49-F238E27FC236}">
                <a16:creationId xmlns:a16="http://schemas.microsoft.com/office/drawing/2014/main" id="{777E1CC9-7EBF-6B4B-A9BC-A1B7FB188B13}"/>
              </a:ext>
            </a:extLst>
          </p:cNvPr>
          <p:cNvSpPr/>
          <p:nvPr/>
        </p:nvSpPr>
        <p:spPr>
          <a:xfrm rot="5400000">
            <a:off x="11621387" y="6539243"/>
            <a:ext cx="924732" cy="615307"/>
          </a:xfrm>
          <a:prstGeom prst="triangle">
            <a:avLst/>
          </a:prstGeom>
          <a:solidFill>
            <a:srgbClr val="EEE1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R" sz="36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9" name="Dikdörtgen 3">
            <a:extLst>
              <a:ext uri="{FF2B5EF4-FFF2-40B4-BE49-F238E27FC236}">
                <a16:creationId xmlns:a16="http://schemas.microsoft.com/office/drawing/2014/main" id="{4AF5F5DA-9057-F540-BC37-C044F91FF5D0}"/>
              </a:ext>
            </a:extLst>
          </p:cNvPr>
          <p:cNvSpPr/>
          <p:nvPr/>
        </p:nvSpPr>
        <p:spPr>
          <a:xfrm>
            <a:off x="2194560" y="7560747"/>
            <a:ext cx="941753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i="1" dirty="0">
                <a:solidFill>
                  <a:schemeClr val="bg1"/>
                </a:solidFill>
                <a:latin typeface="+mj-lt"/>
              </a:rPr>
              <a:t>Klasik Değerlendirme Yöntemleri</a:t>
            </a:r>
          </a:p>
          <a:p>
            <a:pPr algn="ctr"/>
            <a:r>
              <a:rPr lang="tr-TR" sz="3600" i="1" dirty="0">
                <a:solidFill>
                  <a:schemeClr val="bg1"/>
                </a:solidFill>
                <a:latin typeface="+mj-lt"/>
              </a:rPr>
              <a:t>(Çoktan seçmeli, kısa yanıtlı, boşluk doldurmalı, doğru-yanlış testleri vb.)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 animBg="1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spcBef>
                <a:spcPts val="0"/>
              </a:spcBef>
              <a:buClr>
                <a:srgbClr val="FFFF00"/>
              </a:buClr>
              <a:buSzPts val="6400"/>
            </a:pPr>
            <a:r>
              <a:rPr lang="tr-TR" sz="6400" b="1" dirty="0" smtClean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ÖĞRENCİ </a:t>
            </a:r>
            <a:r>
              <a:rPr lang="tr-TR" sz="64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BAŞARISININ </a:t>
            </a:r>
            <a:r>
              <a:rPr lang="tr-TR" sz="6400" b="1" dirty="0" smtClean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GELİŞİMİ</a:t>
            </a:r>
            <a:endParaRPr dirty="0"/>
          </a:p>
        </p:txBody>
      </p:sp>
      <p:cxnSp>
        <p:nvCxnSpPr>
          <p:cNvPr id="96" name="Google Shape;96;p2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8" name="Google Shape;98;p2"/>
          <p:cNvSpPr/>
          <p:nvPr/>
        </p:nvSpPr>
        <p:spPr>
          <a:xfrm>
            <a:off x="-318051" y="2476757"/>
            <a:ext cx="1593244" cy="10202653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 rot="-5400000">
            <a:off x="-4347124" y="6937520"/>
            <a:ext cx="9821481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 smtClean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Öğretimi Değerlendirme Yaklaşımları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0" name="Group 16">
            <a:extLst>
              <a:ext uri="{FF2B5EF4-FFF2-40B4-BE49-F238E27FC236}">
                <a16:creationId xmlns:a16="http://schemas.microsoft.com/office/drawing/2014/main" id="{1B84999A-B9F3-194A-8116-9CD1B2344389}"/>
              </a:ext>
            </a:extLst>
          </p:cNvPr>
          <p:cNvGrpSpPr/>
          <p:nvPr/>
        </p:nvGrpSpPr>
        <p:grpSpPr>
          <a:xfrm rot="10800000">
            <a:off x="4366897" y="7131858"/>
            <a:ext cx="2849209" cy="2035072"/>
            <a:chOff x="3987" y="3296351"/>
            <a:chExt cx="1331280" cy="1849335"/>
          </a:xfrm>
        </p:grpSpPr>
        <p:sp>
          <p:nvSpPr>
            <p:cNvPr id="31" name="Up Arrow Callout 17">
              <a:extLst>
                <a:ext uri="{FF2B5EF4-FFF2-40B4-BE49-F238E27FC236}">
                  <a16:creationId xmlns:a16="http://schemas.microsoft.com/office/drawing/2014/main" id="{7FE2DC3A-3C68-2F4F-B186-E3613D4191B3}"/>
                </a:ext>
              </a:extLst>
            </p:cNvPr>
            <p:cNvSpPr/>
            <p:nvPr/>
          </p:nvSpPr>
          <p:spPr>
            <a:xfrm>
              <a:off x="3987" y="3296351"/>
              <a:ext cx="1330724" cy="1849325"/>
            </a:xfrm>
            <a:prstGeom prst="upArrowCallout">
              <a:avLst>
                <a:gd name="adj1" fmla="val 40000"/>
                <a:gd name="adj2" fmla="val 20000"/>
                <a:gd name="adj3" fmla="val 20000"/>
                <a:gd name="adj4" fmla="val 100000"/>
              </a:avLst>
            </a:prstGeom>
          </p:spPr>
          <p:style>
            <a:lnRef idx="2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Up Arrow Callout 4">
              <a:extLst>
                <a:ext uri="{FF2B5EF4-FFF2-40B4-BE49-F238E27FC236}">
                  <a16:creationId xmlns:a16="http://schemas.microsoft.com/office/drawing/2014/main" id="{A4A626CE-473F-F149-8FF4-B646AA8F1B16}"/>
                </a:ext>
              </a:extLst>
            </p:cNvPr>
            <p:cNvSpPr txBox="1"/>
            <p:nvPr/>
          </p:nvSpPr>
          <p:spPr>
            <a:xfrm rot="10800000">
              <a:off x="4543" y="3680274"/>
              <a:ext cx="1330724" cy="14654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4969" tIns="165100" rIns="104969" bIns="165100" numCol="1" spcCol="1270" anchor="t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3600" b="1" kern="1200" dirty="0">
                  <a:solidFill>
                    <a:srgbClr val="2E3849"/>
                  </a:solidFill>
                  <a:latin typeface="+mj-lt"/>
                </a:rPr>
                <a:t>Bilgi</a:t>
              </a:r>
              <a:endParaRPr lang="en-US" sz="3600" b="1" kern="1200" dirty="0">
                <a:solidFill>
                  <a:srgbClr val="2E3849"/>
                </a:solidFill>
                <a:latin typeface="+mj-lt"/>
              </a:endParaRPr>
            </a:p>
          </p:txBody>
        </p:sp>
      </p:grpSp>
      <p:grpSp>
        <p:nvGrpSpPr>
          <p:cNvPr id="33" name="Group 19">
            <a:extLst>
              <a:ext uri="{FF2B5EF4-FFF2-40B4-BE49-F238E27FC236}">
                <a16:creationId xmlns:a16="http://schemas.microsoft.com/office/drawing/2014/main" id="{8D6BBABF-85EB-884F-BC21-A5D071F215E8}"/>
              </a:ext>
            </a:extLst>
          </p:cNvPr>
          <p:cNvGrpSpPr/>
          <p:nvPr/>
        </p:nvGrpSpPr>
        <p:grpSpPr>
          <a:xfrm rot="10800000">
            <a:off x="10788742" y="4946181"/>
            <a:ext cx="2849207" cy="2035072"/>
            <a:chOff x="3987" y="3486329"/>
            <a:chExt cx="1331279" cy="1849337"/>
          </a:xfrm>
        </p:grpSpPr>
        <p:sp>
          <p:nvSpPr>
            <p:cNvPr id="34" name="Up Arrow Callout 20">
              <a:extLst>
                <a:ext uri="{FF2B5EF4-FFF2-40B4-BE49-F238E27FC236}">
                  <a16:creationId xmlns:a16="http://schemas.microsoft.com/office/drawing/2014/main" id="{C29ED525-2CB3-D243-9C0A-07742CAF0A48}"/>
                </a:ext>
              </a:extLst>
            </p:cNvPr>
            <p:cNvSpPr/>
            <p:nvPr/>
          </p:nvSpPr>
          <p:spPr>
            <a:xfrm>
              <a:off x="3987" y="3486329"/>
              <a:ext cx="1330724" cy="1849328"/>
            </a:xfrm>
            <a:prstGeom prst="upArrowCallout">
              <a:avLst>
                <a:gd name="adj1" fmla="val 40000"/>
                <a:gd name="adj2" fmla="val 20000"/>
                <a:gd name="adj3" fmla="val 20000"/>
                <a:gd name="adj4" fmla="val 100000"/>
              </a:avLst>
            </a:prstGeom>
          </p:spPr>
          <p:style>
            <a:lnRef idx="2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Up Arrow Callout 4">
              <a:extLst>
                <a:ext uri="{FF2B5EF4-FFF2-40B4-BE49-F238E27FC236}">
                  <a16:creationId xmlns:a16="http://schemas.microsoft.com/office/drawing/2014/main" id="{0C9CE70B-0082-564E-ABA4-D7391A487B43}"/>
                </a:ext>
              </a:extLst>
            </p:cNvPr>
            <p:cNvSpPr txBox="1"/>
            <p:nvPr/>
          </p:nvSpPr>
          <p:spPr>
            <a:xfrm rot="10800000">
              <a:off x="4542" y="3870248"/>
              <a:ext cx="1330724" cy="14654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4969" tIns="165100" rIns="104969" bIns="165100" numCol="1" spcCol="1270" anchor="t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3600" b="1" kern="1200" dirty="0">
                  <a:solidFill>
                    <a:srgbClr val="2E3849"/>
                  </a:solidFill>
                  <a:latin typeface="+mj-lt"/>
                </a:rPr>
                <a:t>Beceri</a:t>
              </a:r>
              <a:endParaRPr lang="en-US" sz="3600" b="1" kern="1200" dirty="0">
                <a:solidFill>
                  <a:srgbClr val="2E3849"/>
                </a:solidFill>
                <a:latin typeface="+mj-lt"/>
              </a:endParaRPr>
            </a:p>
          </p:txBody>
        </p:sp>
      </p:grpSp>
      <p:grpSp>
        <p:nvGrpSpPr>
          <p:cNvPr id="36" name="Group 22">
            <a:extLst>
              <a:ext uri="{FF2B5EF4-FFF2-40B4-BE49-F238E27FC236}">
                <a16:creationId xmlns:a16="http://schemas.microsoft.com/office/drawing/2014/main" id="{7357CCDF-ED99-F14E-9811-E1222A326388}"/>
              </a:ext>
            </a:extLst>
          </p:cNvPr>
          <p:cNvGrpSpPr/>
          <p:nvPr/>
        </p:nvGrpSpPr>
        <p:grpSpPr>
          <a:xfrm rot="10800000">
            <a:off x="18356168" y="3428045"/>
            <a:ext cx="2849209" cy="2057400"/>
            <a:chOff x="3987" y="3486329"/>
            <a:chExt cx="1331280" cy="1869625"/>
          </a:xfrm>
        </p:grpSpPr>
        <p:sp>
          <p:nvSpPr>
            <p:cNvPr id="37" name="Up Arrow Callout 23">
              <a:extLst>
                <a:ext uri="{FF2B5EF4-FFF2-40B4-BE49-F238E27FC236}">
                  <a16:creationId xmlns:a16="http://schemas.microsoft.com/office/drawing/2014/main" id="{5566DDD2-631D-584B-8BE4-DF78A4FB4529}"/>
                </a:ext>
              </a:extLst>
            </p:cNvPr>
            <p:cNvSpPr/>
            <p:nvPr/>
          </p:nvSpPr>
          <p:spPr>
            <a:xfrm>
              <a:off x="3987" y="3486329"/>
              <a:ext cx="1330724" cy="1869625"/>
            </a:xfrm>
            <a:prstGeom prst="upArrowCallout">
              <a:avLst>
                <a:gd name="adj1" fmla="val 40000"/>
                <a:gd name="adj2" fmla="val 20000"/>
                <a:gd name="adj3" fmla="val 20000"/>
                <a:gd name="adj4" fmla="val 100000"/>
              </a:avLst>
            </a:prstGeom>
          </p:spPr>
          <p:style>
            <a:lnRef idx="2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Up Arrow Callout 4">
              <a:extLst>
                <a:ext uri="{FF2B5EF4-FFF2-40B4-BE49-F238E27FC236}">
                  <a16:creationId xmlns:a16="http://schemas.microsoft.com/office/drawing/2014/main" id="{F7629D19-26F1-4741-BF64-E8AD81631051}"/>
                </a:ext>
              </a:extLst>
            </p:cNvPr>
            <p:cNvSpPr txBox="1"/>
            <p:nvPr/>
          </p:nvSpPr>
          <p:spPr>
            <a:xfrm rot="10800000">
              <a:off x="4543" y="3870250"/>
              <a:ext cx="1330724" cy="14654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4969" tIns="165100" rIns="104969" bIns="165100" numCol="1" spcCol="1270" anchor="t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3600" b="1" kern="1200" dirty="0" smtClean="0">
                  <a:solidFill>
                    <a:srgbClr val="2E3849"/>
                  </a:solidFill>
                  <a:latin typeface="+mj-lt"/>
                </a:rPr>
                <a:t>Yetkinlik</a:t>
              </a:r>
              <a:endParaRPr lang="tr-TR" sz="3600" b="1" kern="1200" dirty="0">
                <a:solidFill>
                  <a:srgbClr val="2E3849"/>
                </a:solidFill>
                <a:latin typeface="+mj-lt"/>
              </a:endParaRP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3600" b="1" dirty="0">
                  <a:solidFill>
                    <a:srgbClr val="2E3849"/>
                  </a:solidFill>
                  <a:latin typeface="+mj-lt"/>
                </a:rPr>
                <a:t>Yetenek</a:t>
              </a:r>
              <a:endParaRPr lang="tr-TR" sz="3600" b="1" kern="1200" dirty="0">
                <a:solidFill>
                  <a:srgbClr val="2E3849"/>
                </a:solidFill>
                <a:latin typeface="+mj-lt"/>
              </a:endParaRP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3600" b="1" kern="1200" dirty="0">
                <a:solidFill>
                  <a:srgbClr val="2E3849"/>
                </a:solidFill>
                <a:latin typeface="+mj-lt"/>
              </a:endParaRPr>
            </a:p>
          </p:txBody>
        </p:sp>
      </p:grpSp>
      <p:cxnSp>
        <p:nvCxnSpPr>
          <p:cNvPr id="40" name="Elbow Connector 7">
            <a:extLst>
              <a:ext uri="{FF2B5EF4-FFF2-40B4-BE49-F238E27FC236}">
                <a16:creationId xmlns:a16="http://schemas.microsoft.com/office/drawing/2014/main" id="{5B042A34-9137-E140-B62F-2627935CC5B8}"/>
              </a:ext>
            </a:extLst>
          </p:cNvPr>
          <p:cNvCxnSpPr>
            <a:stCxn id="32" idx="3"/>
            <a:endCxn id="34" idx="0"/>
          </p:cNvCxnSpPr>
          <p:nvPr/>
        </p:nvCxnSpPr>
        <p:spPr>
          <a:xfrm flipV="1">
            <a:off x="7214916" y="6981253"/>
            <a:ext cx="4999023" cy="956900"/>
          </a:xfrm>
          <a:prstGeom prst="bentConnector2">
            <a:avLst/>
          </a:prstGeom>
          <a:ln w="19050">
            <a:solidFill>
              <a:schemeClr val="bg1"/>
            </a:solidFill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31">
            <a:extLst>
              <a:ext uri="{FF2B5EF4-FFF2-40B4-BE49-F238E27FC236}">
                <a16:creationId xmlns:a16="http://schemas.microsoft.com/office/drawing/2014/main" id="{2A98B182-0108-364E-A384-B1F3C108D86B}"/>
              </a:ext>
            </a:extLst>
          </p:cNvPr>
          <p:cNvCxnSpPr>
            <a:cxnSpLocks/>
            <a:stCxn id="35" idx="3"/>
            <a:endCxn id="37" idx="0"/>
          </p:cNvCxnSpPr>
          <p:nvPr/>
        </p:nvCxnSpPr>
        <p:spPr>
          <a:xfrm flipV="1">
            <a:off x="13636761" y="5485445"/>
            <a:ext cx="6144606" cy="267034"/>
          </a:xfrm>
          <a:prstGeom prst="bentConnector2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3" name="Metin kutusu 40">
            <a:extLst>
              <a:ext uri="{FF2B5EF4-FFF2-40B4-BE49-F238E27FC236}">
                <a16:creationId xmlns:a16="http://schemas.microsoft.com/office/drawing/2014/main" id="{5E7654D6-2DF3-6549-950F-FB4E6D0F229B}"/>
              </a:ext>
            </a:extLst>
          </p:cNvPr>
          <p:cNvSpPr txBox="1"/>
          <p:nvPr/>
        </p:nvSpPr>
        <p:spPr>
          <a:xfrm>
            <a:off x="2816353" y="10721451"/>
            <a:ext cx="1947672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tr-TR" sz="3600" b="1" i="1" dirty="0">
                <a:solidFill>
                  <a:schemeClr val="bg1"/>
                </a:solidFill>
                <a:latin typeface="+mj-lt"/>
              </a:rPr>
              <a:t>"Öğretimin en önemli amacı öğrenci </a:t>
            </a:r>
            <a:r>
              <a:rPr lang="tr-TR" sz="3600" b="1" i="1" dirty="0" err="1">
                <a:solidFill>
                  <a:schemeClr val="bg1"/>
                </a:solidFill>
                <a:latin typeface="+mj-lt"/>
              </a:rPr>
              <a:t>erişisini</a:t>
            </a:r>
            <a:r>
              <a:rPr lang="tr-TR" sz="3600" b="1" i="1" dirty="0">
                <a:solidFill>
                  <a:schemeClr val="bg1"/>
                </a:solidFill>
                <a:latin typeface="+mj-lt"/>
              </a:rPr>
              <a:t> yeteneğe dönüştürmektir."</a:t>
            </a:r>
            <a:endParaRPr lang="tr-TR" sz="3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8759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ular Callout 3">
            <a:extLst>
              <a:ext uri="{FF2B5EF4-FFF2-40B4-BE49-F238E27FC236}">
                <a16:creationId xmlns:a16="http://schemas.microsoft.com/office/drawing/2014/main" id="{737CBE0E-A69D-0849-A7A1-CBB3D8875874}"/>
              </a:ext>
            </a:extLst>
          </p:cNvPr>
          <p:cNvSpPr/>
          <p:nvPr/>
        </p:nvSpPr>
        <p:spPr>
          <a:xfrm>
            <a:off x="9415779" y="2808577"/>
            <a:ext cx="6797201" cy="5387721"/>
          </a:xfrm>
          <a:prstGeom prst="wedgeRectCallout">
            <a:avLst>
              <a:gd name="adj1" fmla="val -33365"/>
              <a:gd name="adj2" fmla="val 66848"/>
            </a:avLst>
          </a:prstGeom>
          <a:solidFill>
            <a:srgbClr val="EEE1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R"/>
          </a:p>
        </p:txBody>
      </p:sp>
      <p:sp>
        <p:nvSpPr>
          <p:cNvPr id="93" name="Google Shape;93;p2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spcBef>
                <a:spcPts val="0"/>
              </a:spcBef>
              <a:buClr>
                <a:srgbClr val="FFFF00"/>
              </a:buClr>
              <a:buSzPts val="6400"/>
            </a:pPr>
            <a:r>
              <a:rPr lang="tr-TR" sz="6400" b="1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tr-TR" sz="6400" b="1" dirty="0" smtClean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Michael </a:t>
            </a:r>
            <a:r>
              <a:rPr lang="tr-TR" sz="6400" b="1" smtClean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Jordan </a:t>
            </a:r>
            <a:r>
              <a:rPr lang="tr-TR" sz="6400" b="1" smtClean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ÖRNEĞİ</a:t>
            </a:r>
            <a:endParaRPr lang="tr-TR" sz="6400" b="1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6" name="Google Shape;96;p2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8" name="Google Shape;98;p2"/>
          <p:cNvSpPr/>
          <p:nvPr/>
        </p:nvSpPr>
        <p:spPr>
          <a:xfrm>
            <a:off x="-318051" y="2476757"/>
            <a:ext cx="1593244" cy="10202653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 rot="-5400000">
            <a:off x="-4347124" y="6937520"/>
            <a:ext cx="9821481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 smtClean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Öğretimi Değerlendirme Yaklaşımları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4" name="Straight Connector 28">
            <a:extLst>
              <a:ext uri="{FF2B5EF4-FFF2-40B4-BE49-F238E27FC236}">
                <a16:creationId xmlns:a16="http://schemas.microsoft.com/office/drawing/2014/main" id="{4B14E966-FF1B-0440-8FAF-6F7AE16B0DEF}"/>
              </a:ext>
            </a:extLst>
          </p:cNvPr>
          <p:cNvCxnSpPr>
            <a:cxnSpLocks/>
          </p:cNvCxnSpPr>
          <p:nvPr/>
        </p:nvCxnSpPr>
        <p:spPr>
          <a:xfrm>
            <a:off x="5035497" y="5584846"/>
            <a:ext cx="2" cy="3903453"/>
          </a:xfrm>
          <a:prstGeom prst="line">
            <a:avLst/>
          </a:prstGeom>
          <a:ln w="34925" cap="rnd">
            <a:solidFill>
              <a:srgbClr val="2E384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Resim 7" descr="kişi, adam, takım, kravat içeren bir resim&#10;&#10;Açıklama otomatik olarak oluşturuldu">
            <a:extLst>
              <a:ext uri="{FF2B5EF4-FFF2-40B4-BE49-F238E27FC236}">
                <a16:creationId xmlns:a16="http://schemas.microsoft.com/office/drawing/2014/main" id="{A98EB32B-EFD4-0E4C-B765-1CBE9EB832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4566" y="10232635"/>
            <a:ext cx="2094257" cy="2600022"/>
          </a:xfrm>
          <a:prstGeom prst="rect">
            <a:avLst/>
          </a:prstGeom>
        </p:spPr>
      </p:pic>
      <p:pic>
        <p:nvPicPr>
          <p:cNvPr id="26" name="Resim 17" descr="spor, kişi, adam, oyuncu içeren bir resim&#10;&#10;Açıklama otomatik olarak oluşturuldu">
            <a:extLst>
              <a:ext uri="{FF2B5EF4-FFF2-40B4-BE49-F238E27FC236}">
                <a16:creationId xmlns:a16="http://schemas.microsoft.com/office/drawing/2014/main" id="{6F86BFEF-4B21-C24D-9439-7DC9E88D3D4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445" r="16822" b="555"/>
          <a:stretch/>
        </p:blipFill>
        <p:spPr>
          <a:xfrm>
            <a:off x="10186226" y="10232635"/>
            <a:ext cx="2768049" cy="2600021"/>
          </a:xfrm>
          <a:prstGeom prst="rect">
            <a:avLst/>
          </a:prstGeom>
        </p:spPr>
      </p:pic>
      <p:pic>
        <p:nvPicPr>
          <p:cNvPr id="27" name="Resim 26" descr="kişi, spor, açık hava, oyun içeren bir resim&#10;&#10;Açıklama otomatik olarak oluşturuldu">
            <a:extLst>
              <a:ext uri="{FF2B5EF4-FFF2-40B4-BE49-F238E27FC236}">
                <a16:creationId xmlns:a16="http://schemas.microsoft.com/office/drawing/2014/main" id="{7E2ED8A4-66E2-1949-88FC-33B58B99A6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684305" y="10227472"/>
            <a:ext cx="2474911" cy="2617742"/>
          </a:xfrm>
          <a:prstGeom prst="rect">
            <a:avLst/>
          </a:prstGeom>
        </p:spPr>
      </p:pic>
      <p:sp>
        <p:nvSpPr>
          <p:cNvPr id="28" name="Rectangular Callout 3">
            <a:extLst>
              <a:ext uri="{FF2B5EF4-FFF2-40B4-BE49-F238E27FC236}">
                <a16:creationId xmlns:a16="http://schemas.microsoft.com/office/drawing/2014/main" id="{737CBE0E-A69D-0849-A7A1-CBB3D8875874}"/>
              </a:ext>
            </a:extLst>
          </p:cNvPr>
          <p:cNvSpPr/>
          <p:nvPr/>
        </p:nvSpPr>
        <p:spPr>
          <a:xfrm>
            <a:off x="1779944" y="2801797"/>
            <a:ext cx="6797201" cy="5387721"/>
          </a:xfrm>
          <a:prstGeom prst="wedgeRectCallout">
            <a:avLst>
              <a:gd name="adj1" fmla="val -33365"/>
              <a:gd name="adj2" fmla="val 66848"/>
            </a:avLst>
          </a:prstGeom>
          <a:solidFill>
            <a:srgbClr val="EEE1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R"/>
          </a:p>
        </p:txBody>
      </p:sp>
      <p:sp>
        <p:nvSpPr>
          <p:cNvPr id="29" name="Dikdörtgen 3">
            <a:extLst>
              <a:ext uri="{FF2B5EF4-FFF2-40B4-BE49-F238E27FC236}">
                <a16:creationId xmlns:a16="http://schemas.microsoft.com/office/drawing/2014/main" id="{FCE01EE5-B99C-BC4B-8982-48C2E51A30D0}"/>
              </a:ext>
            </a:extLst>
          </p:cNvPr>
          <p:cNvSpPr/>
          <p:nvPr/>
        </p:nvSpPr>
        <p:spPr>
          <a:xfrm>
            <a:off x="1776883" y="3006312"/>
            <a:ext cx="659053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2800" b="1" dirty="0">
                <a:solidFill>
                  <a:schemeClr val="tx1"/>
                </a:solidFill>
                <a:latin typeface="+mj-lt"/>
              </a:rPr>
              <a:t>Topu zıplatmadan adım atarsam </a:t>
            </a:r>
            <a:r>
              <a:rPr lang="tr-TR" sz="2800" b="1" dirty="0" err="1">
                <a:solidFill>
                  <a:schemeClr val="tx1"/>
                </a:solidFill>
                <a:latin typeface="+mj-lt"/>
              </a:rPr>
              <a:t>steps</a:t>
            </a:r>
            <a:r>
              <a:rPr lang="tr-TR" sz="2800" b="1" dirty="0">
                <a:solidFill>
                  <a:schemeClr val="tx1"/>
                </a:solidFill>
                <a:latin typeface="+mj-lt"/>
              </a:rPr>
              <a:t> yapmış olurum</a:t>
            </a:r>
            <a:r>
              <a:rPr lang="tr-TR" sz="2800" b="1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tr-TR" sz="2800" b="1" dirty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2800" b="1" dirty="0">
                <a:solidFill>
                  <a:schemeClr val="tx1"/>
                </a:solidFill>
                <a:latin typeface="+mj-lt"/>
              </a:rPr>
              <a:t>Turnike atmadan önce iki adım atıp topu yavaşça potaya bırakmalıyım</a:t>
            </a:r>
            <a:r>
              <a:rPr lang="tr-TR" sz="2800" b="1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tr-TR" sz="2800" b="1" dirty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2800" b="1" dirty="0">
                <a:solidFill>
                  <a:schemeClr val="tx1"/>
                </a:solidFill>
                <a:latin typeface="+mj-lt"/>
              </a:rPr>
              <a:t>Oyun sırasında ayağım dışarı çıkarsa top da dışarı çıkmış sayılır</a:t>
            </a:r>
            <a:r>
              <a:rPr lang="tr-TR" sz="2800" b="1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tr-TR" sz="2800" b="1" dirty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2800" b="1" dirty="0">
                <a:solidFill>
                  <a:schemeClr val="tx1"/>
                </a:solidFill>
                <a:latin typeface="+mj-lt"/>
              </a:rPr>
              <a:t>Beş defa faul yaparsam oyundan atılırım.</a:t>
            </a:r>
          </a:p>
        </p:txBody>
      </p:sp>
      <p:sp>
        <p:nvSpPr>
          <p:cNvPr id="39" name="Rectangular Callout 41">
            <a:extLst>
              <a:ext uri="{FF2B5EF4-FFF2-40B4-BE49-F238E27FC236}">
                <a16:creationId xmlns:a16="http://schemas.microsoft.com/office/drawing/2014/main" id="{6D73B29C-0C1F-B944-ADB7-9CD96699D7BB}"/>
              </a:ext>
            </a:extLst>
          </p:cNvPr>
          <p:cNvSpPr/>
          <p:nvPr/>
        </p:nvSpPr>
        <p:spPr>
          <a:xfrm>
            <a:off x="16793562" y="2801797"/>
            <a:ext cx="6797201" cy="5387721"/>
          </a:xfrm>
          <a:prstGeom prst="wedgeRectCallout">
            <a:avLst>
              <a:gd name="adj1" fmla="val -33365"/>
              <a:gd name="adj2" fmla="val 66848"/>
            </a:avLst>
          </a:prstGeom>
          <a:solidFill>
            <a:srgbClr val="EEE1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R"/>
          </a:p>
        </p:txBody>
      </p:sp>
      <p:sp>
        <p:nvSpPr>
          <p:cNvPr id="42" name="Dikdörtgen 3">
            <a:extLst>
              <a:ext uri="{FF2B5EF4-FFF2-40B4-BE49-F238E27FC236}">
                <a16:creationId xmlns:a16="http://schemas.microsoft.com/office/drawing/2014/main" id="{94F2A03D-76D6-EE44-90F4-D85168B57AC2}"/>
              </a:ext>
            </a:extLst>
          </p:cNvPr>
          <p:cNvSpPr/>
          <p:nvPr/>
        </p:nvSpPr>
        <p:spPr>
          <a:xfrm>
            <a:off x="9773773" y="3006312"/>
            <a:ext cx="625142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solidFill>
                  <a:schemeClr val="tx1"/>
                </a:solidFill>
                <a:latin typeface="+mj-lt"/>
              </a:rPr>
              <a:t>Öğrendiklerimi basketbol oynarken uygulayabiliyorum: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2800" b="1" dirty="0">
                <a:solidFill>
                  <a:schemeClr val="tx1"/>
                </a:solidFill>
                <a:latin typeface="+mj-lt"/>
              </a:rPr>
              <a:t>Topu elimden kaçırmıyorum</a:t>
            </a:r>
            <a:r>
              <a:rPr lang="tr-TR" sz="2800" b="1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tr-TR" sz="2800" b="1" dirty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2800" b="1" dirty="0">
                <a:solidFill>
                  <a:schemeClr val="tx1"/>
                </a:solidFill>
                <a:latin typeface="+mj-lt"/>
              </a:rPr>
              <a:t>İsabetli pas veriyorum</a:t>
            </a:r>
            <a:r>
              <a:rPr lang="tr-TR" sz="2800" b="1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tr-TR" sz="2800" b="1" dirty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2800" b="1" dirty="0">
                <a:solidFill>
                  <a:schemeClr val="tx1"/>
                </a:solidFill>
                <a:latin typeface="+mj-lt"/>
              </a:rPr>
              <a:t>Turnike atabiliyorum</a:t>
            </a:r>
            <a:r>
              <a:rPr lang="tr-TR" sz="2800" b="1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tr-TR" sz="2800" b="1" dirty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2800" b="1" dirty="0">
                <a:solidFill>
                  <a:schemeClr val="tx1"/>
                </a:solidFill>
                <a:latin typeface="+mj-lt"/>
              </a:rPr>
              <a:t>Ancak kendime özgü oyun tarzımı henüz oluşturamadım. Çalışmalarım devam ediyor.</a:t>
            </a:r>
          </a:p>
        </p:txBody>
      </p:sp>
      <p:sp>
        <p:nvSpPr>
          <p:cNvPr id="44" name="Dikdörtgen 3">
            <a:extLst>
              <a:ext uri="{FF2B5EF4-FFF2-40B4-BE49-F238E27FC236}">
                <a16:creationId xmlns:a16="http://schemas.microsoft.com/office/drawing/2014/main" id="{36ABB6C9-9379-EC43-84C6-49E1BF515F4D}"/>
              </a:ext>
            </a:extLst>
          </p:cNvPr>
          <p:cNvSpPr/>
          <p:nvPr/>
        </p:nvSpPr>
        <p:spPr>
          <a:xfrm>
            <a:off x="16894423" y="2926539"/>
            <a:ext cx="62514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2800" b="1" dirty="0">
                <a:solidFill>
                  <a:schemeClr val="tx1"/>
                </a:solidFill>
                <a:latin typeface="+mj-lt"/>
              </a:rPr>
              <a:t>Başarılı bir basketbol oyuncusuyum</a:t>
            </a:r>
            <a:r>
              <a:rPr lang="tr-TR" sz="2800" b="1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tr-TR" sz="2800" b="1" dirty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2800" b="1" dirty="0">
                <a:solidFill>
                  <a:schemeClr val="tx1"/>
                </a:solidFill>
                <a:latin typeface="+mj-lt"/>
              </a:rPr>
              <a:t>Kendime özgü hareketlerim ve atışlarım var</a:t>
            </a:r>
            <a:r>
              <a:rPr lang="tr-TR" sz="2800" b="1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tr-TR" sz="2800" b="1" dirty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tr-TR" sz="2800" b="1" dirty="0">
                <a:solidFill>
                  <a:schemeClr val="tx1"/>
                </a:solidFill>
                <a:latin typeface="+mj-lt"/>
              </a:rPr>
              <a:t>Basketbol hakkında öğrendiklerimden, deneyimlerimden ve kendi özelliklerimden yararlanarak yeni oyunlar taktikler geliştirebiliyorum.</a:t>
            </a:r>
          </a:p>
        </p:txBody>
      </p:sp>
      <p:sp>
        <p:nvSpPr>
          <p:cNvPr id="46" name="Dikdörtgen 3">
            <a:extLst>
              <a:ext uri="{FF2B5EF4-FFF2-40B4-BE49-F238E27FC236}">
                <a16:creationId xmlns:a16="http://schemas.microsoft.com/office/drawing/2014/main" id="{281C4DED-7A0E-BA4F-AF98-725D4C1FC4BB}"/>
              </a:ext>
            </a:extLst>
          </p:cNvPr>
          <p:cNvSpPr/>
          <p:nvPr/>
        </p:nvSpPr>
        <p:spPr>
          <a:xfrm>
            <a:off x="2015658" y="9158572"/>
            <a:ext cx="35513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b="1" dirty="0">
                <a:solidFill>
                  <a:schemeClr val="bg1"/>
                </a:solidFill>
              </a:rPr>
              <a:t>Bilgi Düzeyi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3600" dirty="0">
              <a:solidFill>
                <a:schemeClr val="bg1"/>
              </a:solidFill>
            </a:endParaRPr>
          </a:p>
        </p:txBody>
      </p:sp>
      <p:sp>
        <p:nvSpPr>
          <p:cNvPr id="47" name="Dikdörtgen 3">
            <a:extLst>
              <a:ext uri="{FF2B5EF4-FFF2-40B4-BE49-F238E27FC236}">
                <a16:creationId xmlns:a16="http://schemas.microsoft.com/office/drawing/2014/main" id="{0DBAD116-E172-C14F-BCB1-454BBFAAA73B}"/>
              </a:ext>
            </a:extLst>
          </p:cNvPr>
          <p:cNvSpPr/>
          <p:nvPr/>
        </p:nvSpPr>
        <p:spPr>
          <a:xfrm>
            <a:off x="10066191" y="9158572"/>
            <a:ext cx="35869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b="1" dirty="0">
                <a:solidFill>
                  <a:schemeClr val="bg1"/>
                </a:solidFill>
              </a:rPr>
              <a:t>Beceri Düzeyi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3600" dirty="0">
              <a:solidFill>
                <a:schemeClr val="bg1"/>
              </a:solidFill>
            </a:endParaRPr>
          </a:p>
        </p:txBody>
      </p:sp>
      <p:sp>
        <p:nvSpPr>
          <p:cNvPr id="48" name="Dikdörtgen 3">
            <a:extLst>
              <a:ext uri="{FF2B5EF4-FFF2-40B4-BE49-F238E27FC236}">
                <a16:creationId xmlns:a16="http://schemas.microsoft.com/office/drawing/2014/main" id="{1ECC494B-39B4-3B4F-8921-42B42F8E4E11}"/>
              </a:ext>
            </a:extLst>
          </p:cNvPr>
          <p:cNvSpPr/>
          <p:nvPr/>
        </p:nvSpPr>
        <p:spPr>
          <a:xfrm>
            <a:off x="18225032" y="9158572"/>
            <a:ext cx="35902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b="1" dirty="0">
                <a:solidFill>
                  <a:schemeClr val="bg1"/>
                </a:solidFill>
              </a:rPr>
              <a:t>Yetenek Düzeyi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94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28" grpId="0" animBg="1"/>
      <p:bldP spid="29" grpId="0"/>
      <p:bldP spid="39" grpId="0" animBg="1"/>
      <p:bldP spid="42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spcBef>
                <a:spcPts val="0"/>
              </a:spcBef>
              <a:buClr>
                <a:srgbClr val="FFFF00"/>
              </a:buClr>
              <a:buSzPts val="6400"/>
            </a:pPr>
            <a:r>
              <a:rPr lang="tr-TR" sz="6400" b="1" dirty="0" smtClean="0">
                <a:solidFill>
                  <a:srgbClr val="FFFF00"/>
                </a:solidFill>
                <a:latin typeface="+mj-lt"/>
                <a:ea typeface="Arial"/>
                <a:cs typeface="Arial"/>
                <a:sym typeface="Arial"/>
              </a:rPr>
              <a:t>ÖĞRENMENİN </a:t>
            </a:r>
            <a:r>
              <a:rPr lang="tr-TR" sz="6400" b="1" dirty="0">
                <a:solidFill>
                  <a:srgbClr val="FFFF00"/>
                </a:solidFill>
                <a:latin typeface="+mj-lt"/>
                <a:ea typeface="Arial"/>
                <a:cs typeface="Arial"/>
                <a:sym typeface="Arial"/>
              </a:rPr>
              <a:t>DERİNLİĞİ</a:t>
            </a:r>
            <a:endParaRPr dirty="0">
              <a:latin typeface="+mj-lt"/>
            </a:endParaRPr>
          </a:p>
        </p:txBody>
      </p:sp>
      <p:cxnSp>
        <p:nvCxnSpPr>
          <p:cNvPr id="96" name="Google Shape;96;p2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8" name="Google Shape;98;p2"/>
          <p:cNvSpPr/>
          <p:nvPr/>
        </p:nvSpPr>
        <p:spPr>
          <a:xfrm>
            <a:off x="-318051" y="2476757"/>
            <a:ext cx="1593244" cy="10202653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 rot="-5400000">
            <a:off x="-4347124" y="6937520"/>
            <a:ext cx="9821481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 smtClean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Öğretimi Değerlendirme Yaklaşımları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0" name="Group 37">
            <a:extLst>
              <a:ext uri="{FF2B5EF4-FFF2-40B4-BE49-F238E27FC236}">
                <a16:creationId xmlns:a16="http://schemas.microsoft.com/office/drawing/2014/main" id="{2272CE84-41D4-104A-8BAA-21F9077B7CF5}"/>
              </a:ext>
            </a:extLst>
          </p:cNvPr>
          <p:cNvGrpSpPr/>
          <p:nvPr/>
        </p:nvGrpSpPr>
        <p:grpSpPr>
          <a:xfrm>
            <a:off x="7214353" y="12241768"/>
            <a:ext cx="10453286" cy="1027988"/>
            <a:chOff x="2155098" y="4227840"/>
            <a:chExt cx="4064000" cy="1016000"/>
          </a:xfrm>
        </p:grpSpPr>
        <p:sp>
          <p:nvSpPr>
            <p:cNvPr id="31" name="Rectangle 38">
              <a:extLst>
                <a:ext uri="{FF2B5EF4-FFF2-40B4-BE49-F238E27FC236}">
                  <a16:creationId xmlns:a16="http://schemas.microsoft.com/office/drawing/2014/main" id="{6EAFE0B7-6552-B74C-AE71-64821F62CCB3}"/>
                </a:ext>
              </a:extLst>
            </p:cNvPr>
            <p:cNvSpPr/>
            <p:nvPr/>
          </p:nvSpPr>
          <p:spPr>
            <a:xfrm>
              <a:off x="2155098" y="4227840"/>
              <a:ext cx="4064000" cy="1016000"/>
            </a:xfrm>
            <a:prstGeom prst="rect">
              <a:avLst/>
            </a:prstGeom>
          </p:spPr>
          <p:style>
            <a:lnRef idx="1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TextBox 39">
              <a:extLst>
                <a:ext uri="{FF2B5EF4-FFF2-40B4-BE49-F238E27FC236}">
                  <a16:creationId xmlns:a16="http://schemas.microsoft.com/office/drawing/2014/main" id="{1CCBD996-3C44-8F4E-968B-6FB1A15B9C53}"/>
                </a:ext>
              </a:extLst>
            </p:cNvPr>
            <p:cNvSpPr txBox="1"/>
            <p:nvPr/>
          </p:nvSpPr>
          <p:spPr>
            <a:xfrm>
              <a:off x="2155098" y="4227840"/>
              <a:ext cx="4064000" cy="1016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0688" tIns="170688" rIns="170688" bIns="170688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3600" b="1" kern="1200" dirty="0">
                  <a:solidFill>
                    <a:schemeClr val="bg1"/>
                  </a:solidFill>
                </a:rPr>
                <a:t>Bilgi / Beceri / Yetkinlik </a:t>
              </a:r>
              <a:r>
                <a:rPr lang="tr-TR" sz="3600" b="1" kern="1200" dirty="0" smtClean="0">
                  <a:solidFill>
                    <a:schemeClr val="bg1"/>
                  </a:solidFill>
                </a:rPr>
                <a:t>(Yeterlilik)</a:t>
              </a:r>
              <a:endParaRPr lang="tr-TR" sz="3600" b="1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33" name="Shape 29">
            <a:extLst>
              <a:ext uri="{FF2B5EF4-FFF2-40B4-BE49-F238E27FC236}">
                <a16:creationId xmlns:a16="http://schemas.microsoft.com/office/drawing/2014/main" id="{D994931B-6242-6E4F-8B19-B3397BAE4898}"/>
              </a:ext>
            </a:extLst>
          </p:cNvPr>
          <p:cNvSpPr/>
          <p:nvPr/>
        </p:nvSpPr>
        <p:spPr>
          <a:xfrm>
            <a:off x="8050931" y="5369145"/>
            <a:ext cx="8780132" cy="6429835"/>
          </a:xfrm>
          <a:prstGeom prst="funnel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sp>
      <p:grpSp>
        <p:nvGrpSpPr>
          <p:cNvPr id="34" name="Group 4">
            <a:extLst>
              <a:ext uri="{FF2B5EF4-FFF2-40B4-BE49-F238E27FC236}">
                <a16:creationId xmlns:a16="http://schemas.microsoft.com/office/drawing/2014/main" id="{91CFED34-AC6C-B94A-97A5-64808C2896C3}"/>
              </a:ext>
            </a:extLst>
          </p:cNvPr>
          <p:cNvGrpSpPr/>
          <p:nvPr/>
        </p:nvGrpSpPr>
        <p:grpSpPr>
          <a:xfrm>
            <a:off x="7849440" y="2924798"/>
            <a:ext cx="2869535" cy="2862044"/>
            <a:chOff x="6196634" y="375864"/>
            <a:chExt cx="1319288" cy="1315844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E33E3A23-2A0E-D541-B641-5C08BEEBA79C}"/>
                </a:ext>
              </a:extLst>
            </p:cNvPr>
            <p:cNvSpPr/>
            <p:nvPr/>
          </p:nvSpPr>
          <p:spPr>
            <a:xfrm>
              <a:off x="6200078" y="375864"/>
              <a:ext cx="1315844" cy="131584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R" sz="3600" dirty="0">
                <a:solidFill>
                  <a:schemeClr val="tx1"/>
                </a:solidFill>
              </a:endParaRPr>
            </a:p>
          </p:txBody>
        </p:sp>
        <p:sp>
          <p:nvSpPr>
            <p:cNvPr id="36" name="Up Arrow Callout 4">
              <a:extLst>
                <a:ext uri="{FF2B5EF4-FFF2-40B4-BE49-F238E27FC236}">
                  <a16:creationId xmlns:a16="http://schemas.microsoft.com/office/drawing/2014/main" id="{068076F1-7A0B-7E4E-B1FA-D0099DDD4F9B}"/>
                </a:ext>
              </a:extLst>
            </p:cNvPr>
            <p:cNvSpPr txBox="1"/>
            <p:nvPr/>
          </p:nvSpPr>
          <p:spPr>
            <a:xfrm>
              <a:off x="6196634" y="752968"/>
              <a:ext cx="1315844" cy="6399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4969" tIns="165100" rIns="104969" bIns="165100" numCol="1" spcCol="1270" anchor="t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3600" b="1" kern="1200" dirty="0">
                  <a:solidFill>
                    <a:schemeClr val="tx1"/>
                  </a:solidFill>
                </a:rPr>
                <a:t>Bilişsel</a:t>
              </a:r>
              <a:endParaRPr lang="en-US" sz="36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43" name="Aşağı Ok 16">
            <a:extLst>
              <a:ext uri="{FF2B5EF4-FFF2-40B4-BE49-F238E27FC236}">
                <a16:creationId xmlns:a16="http://schemas.microsoft.com/office/drawing/2014/main" id="{4E660862-E4B5-044D-9064-0E853A8874BE}"/>
              </a:ext>
            </a:extLst>
          </p:cNvPr>
          <p:cNvSpPr/>
          <p:nvPr/>
        </p:nvSpPr>
        <p:spPr>
          <a:xfrm>
            <a:off x="11954792" y="11249011"/>
            <a:ext cx="972409" cy="1099938"/>
          </a:xfrm>
          <a:prstGeom prst="downArrow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44" name="Group 4">
            <a:extLst>
              <a:ext uri="{FF2B5EF4-FFF2-40B4-BE49-F238E27FC236}">
                <a16:creationId xmlns:a16="http://schemas.microsoft.com/office/drawing/2014/main" id="{91CFED34-AC6C-B94A-97A5-64808C2896C3}"/>
              </a:ext>
            </a:extLst>
          </p:cNvPr>
          <p:cNvGrpSpPr/>
          <p:nvPr/>
        </p:nvGrpSpPr>
        <p:grpSpPr>
          <a:xfrm>
            <a:off x="10912975" y="2924798"/>
            <a:ext cx="2869535" cy="2862044"/>
            <a:chOff x="6196634" y="375864"/>
            <a:chExt cx="1319288" cy="1315844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33E3A23-2A0E-D541-B641-5C08BEEBA79C}"/>
                </a:ext>
              </a:extLst>
            </p:cNvPr>
            <p:cNvSpPr/>
            <p:nvPr/>
          </p:nvSpPr>
          <p:spPr>
            <a:xfrm>
              <a:off x="6200078" y="375864"/>
              <a:ext cx="1315844" cy="131584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R" sz="3600" dirty="0">
                <a:solidFill>
                  <a:schemeClr val="tx1"/>
                </a:solidFill>
              </a:endParaRPr>
            </a:p>
          </p:txBody>
        </p:sp>
        <p:sp>
          <p:nvSpPr>
            <p:cNvPr id="46" name="Up Arrow Callout 4">
              <a:extLst>
                <a:ext uri="{FF2B5EF4-FFF2-40B4-BE49-F238E27FC236}">
                  <a16:creationId xmlns:a16="http://schemas.microsoft.com/office/drawing/2014/main" id="{068076F1-7A0B-7E4E-B1FA-D0099DDD4F9B}"/>
                </a:ext>
              </a:extLst>
            </p:cNvPr>
            <p:cNvSpPr txBox="1"/>
            <p:nvPr/>
          </p:nvSpPr>
          <p:spPr>
            <a:xfrm>
              <a:off x="6196634" y="752968"/>
              <a:ext cx="1315844" cy="6399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4969" tIns="165100" rIns="104969" bIns="165100" numCol="1" spcCol="1270" anchor="t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3600" b="1" dirty="0" err="1">
                  <a:solidFill>
                    <a:schemeClr val="tx1"/>
                  </a:solidFill>
                </a:rPr>
                <a:t>D</a:t>
              </a:r>
              <a:r>
                <a:rPr lang="tr-TR" sz="3600" b="1" kern="1200" dirty="0" err="1">
                  <a:solidFill>
                    <a:schemeClr val="tx1"/>
                  </a:solidFill>
                </a:rPr>
                <a:t>uyuşsal</a:t>
              </a:r>
              <a:endParaRPr lang="en-US" sz="36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7" name="Group 4">
            <a:extLst>
              <a:ext uri="{FF2B5EF4-FFF2-40B4-BE49-F238E27FC236}">
                <a16:creationId xmlns:a16="http://schemas.microsoft.com/office/drawing/2014/main" id="{91CFED34-AC6C-B94A-97A5-64808C2896C3}"/>
              </a:ext>
            </a:extLst>
          </p:cNvPr>
          <p:cNvGrpSpPr/>
          <p:nvPr/>
        </p:nvGrpSpPr>
        <p:grpSpPr>
          <a:xfrm>
            <a:off x="13969019" y="2960543"/>
            <a:ext cx="2869535" cy="2862044"/>
            <a:chOff x="6196634" y="375864"/>
            <a:chExt cx="1319288" cy="1315844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E33E3A23-2A0E-D541-B641-5C08BEEBA79C}"/>
                </a:ext>
              </a:extLst>
            </p:cNvPr>
            <p:cNvSpPr/>
            <p:nvPr/>
          </p:nvSpPr>
          <p:spPr>
            <a:xfrm>
              <a:off x="6200078" y="375864"/>
              <a:ext cx="1315844" cy="131584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R" sz="3600" dirty="0">
                <a:solidFill>
                  <a:schemeClr val="tx1"/>
                </a:solidFill>
              </a:endParaRPr>
            </a:p>
          </p:txBody>
        </p:sp>
        <p:sp>
          <p:nvSpPr>
            <p:cNvPr id="49" name="Up Arrow Callout 4">
              <a:extLst>
                <a:ext uri="{FF2B5EF4-FFF2-40B4-BE49-F238E27FC236}">
                  <a16:creationId xmlns:a16="http://schemas.microsoft.com/office/drawing/2014/main" id="{068076F1-7A0B-7E4E-B1FA-D0099DDD4F9B}"/>
                </a:ext>
              </a:extLst>
            </p:cNvPr>
            <p:cNvSpPr txBox="1"/>
            <p:nvPr/>
          </p:nvSpPr>
          <p:spPr>
            <a:xfrm>
              <a:off x="6196634" y="752968"/>
              <a:ext cx="1315844" cy="6399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4969" tIns="165100" rIns="104969" bIns="165100" numCol="1" spcCol="1270" anchor="t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tr-TR" sz="3600" b="1" dirty="0" err="1">
                  <a:solidFill>
                    <a:schemeClr val="tx1"/>
                  </a:solidFill>
                </a:rPr>
                <a:t>D</a:t>
              </a:r>
              <a:r>
                <a:rPr lang="tr-TR" sz="3600" b="1" kern="1200" dirty="0" err="1">
                  <a:solidFill>
                    <a:schemeClr val="tx1"/>
                  </a:solidFill>
                </a:rPr>
                <a:t>evinişsel</a:t>
              </a:r>
              <a:endParaRPr lang="en-US" sz="3600" b="1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1916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4.44444E-6 L 0.01693 0.2120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6" y="10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4.44444E-6 L 0.01693 0.21204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6" y="10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4.44444E-6 L 0.01693 0.21204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6" y="10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eması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205</Words>
  <Application>Microsoft Office PowerPoint</Application>
  <PresentationFormat>Özel</PresentationFormat>
  <Paragraphs>53</Paragraphs>
  <Slides>4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Alper BAYRAKDAR</dc:creator>
  <cp:lastModifiedBy>user</cp:lastModifiedBy>
  <cp:revision>28</cp:revision>
  <dcterms:created xsi:type="dcterms:W3CDTF">2022-11-04T08:14:34Z</dcterms:created>
  <dcterms:modified xsi:type="dcterms:W3CDTF">2023-12-20T11:38:04Z</dcterms:modified>
</cp:coreProperties>
</file>