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842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9985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54879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0862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8.svg"/><Relationship Id="rId3" Type="http://schemas.openxmlformats.org/officeDocument/2006/relationships/image" Target="../media/image3.png"/><Relationship Id="rId7" Type="http://schemas.openxmlformats.org/officeDocument/2006/relationships/image" Target="../media/image22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6.svg"/><Relationship Id="rId5" Type="http://schemas.openxmlformats.org/officeDocument/2006/relationships/image" Target="../media/image4.png"/><Relationship Id="rId15" Type="http://schemas.openxmlformats.org/officeDocument/2006/relationships/image" Target="../media/image30.svg"/><Relationship Id="rId10" Type="http://schemas.openxmlformats.org/officeDocument/2006/relationships/image" Target="../media/image7.png"/><Relationship Id="rId4" Type="http://schemas.openxmlformats.org/officeDocument/2006/relationships/image" Target="../media/image19.svg"/><Relationship Id="rId9" Type="http://schemas.openxmlformats.org/officeDocument/2006/relationships/image" Target="../media/image24.sv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NEREDEN BAŞLAMALIYIZ?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Nereden Başlamalıyız?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701964" y="3389088"/>
            <a:ext cx="2228400" cy="22284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32" name="Dikdörtgen 31" descr="Brain in head"/>
          <p:cNvSpPr/>
          <p:nvPr/>
        </p:nvSpPr>
        <p:spPr>
          <a:xfrm>
            <a:off x="3253504" y="3808181"/>
            <a:ext cx="1278000" cy="1278000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dgm="http://schemas.openxmlformats.org/drawingml/2006/diagram" xmlns="" xmlns:asvg="http://schemas.microsoft.com/office/drawing/2016/SVG/main" xmlns:lc="http://schemas.openxmlformats.org/drawingml/2006/lockedCanvas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3" name="Grup 32"/>
          <p:cNvGrpSpPr/>
          <p:nvPr/>
        </p:nvGrpSpPr>
        <p:grpSpPr>
          <a:xfrm>
            <a:off x="2459271" y="4791728"/>
            <a:ext cx="2352484" cy="1773726"/>
            <a:chOff x="359785" y="1109440"/>
            <a:chExt cx="1478500" cy="1773726"/>
          </a:xfrm>
        </p:grpSpPr>
        <p:sp>
          <p:nvSpPr>
            <p:cNvPr id="34" name="Dikdörtgen 33"/>
            <p:cNvSpPr/>
            <p:nvPr/>
          </p:nvSpPr>
          <p:spPr>
            <a:xfrm>
              <a:off x="359785" y="1109440"/>
              <a:ext cx="1385156" cy="588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Metin kutusu 34"/>
            <p:cNvSpPr txBox="1"/>
            <p:nvPr/>
          </p:nvSpPr>
          <p:spPr>
            <a:xfrm>
              <a:off x="453129" y="2294475"/>
              <a:ext cx="1385156" cy="588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 SMART</a:t>
              </a:r>
            </a:p>
          </p:txBody>
        </p:sp>
      </p:grpSp>
      <p:sp>
        <p:nvSpPr>
          <p:cNvPr id="36" name="Oval 35"/>
          <p:cNvSpPr/>
          <p:nvPr/>
        </p:nvSpPr>
        <p:spPr>
          <a:xfrm>
            <a:off x="8147133" y="3389088"/>
            <a:ext cx="2228400" cy="22284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37" name="Dikdörtgen 36"/>
          <p:cNvSpPr/>
          <p:nvPr/>
        </p:nvSpPr>
        <p:spPr>
          <a:xfrm>
            <a:off x="8649226" y="3803486"/>
            <a:ext cx="1278000" cy="127800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8" name="Grup 37"/>
          <p:cNvGrpSpPr/>
          <p:nvPr/>
        </p:nvGrpSpPr>
        <p:grpSpPr>
          <a:xfrm>
            <a:off x="7163425" y="4752610"/>
            <a:ext cx="5611887" cy="2301803"/>
            <a:chOff x="1693326" y="1109440"/>
            <a:chExt cx="1945871" cy="1143469"/>
          </a:xfrm>
        </p:grpSpPr>
        <p:sp>
          <p:nvSpPr>
            <p:cNvPr id="39" name="Dikdörtgen 38"/>
            <p:cNvSpPr/>
            <p:nvPr/>
          </p:nvSpPr>
          <p:spPr>
            <a:xfrm>
              <a:off x="1987343" y="1109440"/>
              <a:ext cx="1651854" cy="588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Metin kutusu 39"/>
            <p:cNvSpPr txBox="1"/>
            <p:nvPr/>
          </p:nvSpPr>
          <p:spPr>
            <a:xfrm>
              <a:off x="1693326" y="1664218"/>
              <a:ext cx="1651854" cy="588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533400" rtl="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Başarı testi mi ? İzleme Testi mi?</a:t>
              </a:r>
            </a:p>
          </p:txBody>
        </p:sp>
      </p:grpSp>
      <p:sp>
        <p:nvSpPr>
          <p:cNvPr id="41" name="Oval 40"/>
          <p:cNvSpPr/>
          <p:nvPr/>
        </p:nvSpPr>
        <p:spPr>
          <a:xfrm>
            <a:off x="14675479" y="3394408"/>
            <a:ext cx="2228400" cy="22284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2" name="Dikdörtgen 41" descr="Sorular"/>
          <p:cNvSpPr/>
          <p:nvPr/>
        </p:nvSpPr>
        <p:spPr>
          <a:xfrm>
            <a:off x="15075820" y="3813501"/>
            <a:ext cx="1278000" cy="127800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dgm="http://schemas.openxmlformats.org/drawingml/2006/diagram" xmlns="" xmlns:asvg="http://schemas.microsoft.com/office/drawing/2016/SVG/main" xmlns:lc="http://schemas.openxmlformats.org/drawingml/2006/lockedCanvas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3" name="Grup 42"/>
          <p:cNvGrpSpPr/>
          <p:nvPr/>
        </p:nvGrpSpPr>
        <p:grpSpPr>
          <a:xfrm>
            <a:off x="13102758" y="5915471"/>
            <a:ext cx="5082120" cy="588691"/>
            <a:chOff x="3881600" y="1109440"/>
            <a:chExt cx="1385156" cy="588691"/>
          </a:xfrm>
        </p:grpSpPr>
        <p:sp>
          <p:nvSpPr>
            <p:cNvPr id="44" name="Dikdörtgen 43"/>
            <p:cNvSpPr/>
            <p:nvPr/>
          </p:nvSpPr>
          <p:spPr>
            <a:xfrm>
              <a:off x="3881600" y="1109440"/>
              <a:ext cx="1385156" cy="588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Metin kutusu 44"/>
            <p:cNvSpPr txBox="1"/>
            <p:nvPr/>
          </p:nvSpPr>
          <p:spPr>
            <a:xfrm>
              <a:off x="3881600" y="1109440"/>
              <a:ext cx="1385156" cy="588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Erişi-Yetenek</a:t>
              </a:r>
            </a:p>
          </p:txBody>
        </p:sp>
      </p:grpSp>
      <p:sp>
        <p:nvSpPr>
          <p:cNvPr id="46" name="Oval 45"/>
          <p:cNvSpPr/>
          <p:nvPr/>
        </p:nvSpPr>
        <p:spPr>
          <a:xfrm>
            <a:off x="20506448" y="3398135"/>
            <a:ext cx="2228400" cy="22284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7" name="Dikdörtgen 46" descr="Diploma Roll"/>
          <p:cNvSpPr/>
          <p:nvPr/>
        </p:nvSpPr>
        <p:spPr>
          <a:xfrm>
            <a:off x="20981030" y="3970728"/>
            <a:ext cx="1278000" cy="1278000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dgm="http://schemas.openxmlformats.org/drawingml/2006/diagram" xmlns="" xmlns:asvg="http://schemas.microsoft.com/office/drawing/2016/SVG/main" xmlns:lc="http://schemas.openxmlformats.org/drawingml/2006/lockedCanvas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8" name="Grup 47"/>
          <p:cNvGrpSpPr/>
          <p:nvPr/>
        </p:nvGrpSpPr>
        <p:grpSpPr>
          <a:xfrm>
            <a:off x="19195676" y="4506259"/>
            <a:ext cx="4928060" cy="2068072"/>
            <a:chOff x="470385" y="3152545"/>
            <a:chExt cx="1407905" cy="2068072"/>
          </a:xfrm>
        </p:grpSpPr>
        <p:sp>
          <p:nvSpPr>
            <p:cNvPr id="49" name="Dikdörtgen 48"/>
            <p:cNvSpPr/>
            <p:nvPr/>
          </p:nvSpPr>
          <p:spPr>
            <a:xfrm>
              <a:off x="493134" y="3152545"/>
              <a:ext cx="1385156" cy="588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Metin kutusu 49"/>
            <p:cNvSpPr txBox="1"/>
            <p:nvPr/>
          </p:nvSpPr>
          <p:spPr>
            <a:xfrm>
              <a:off x="470385" y="4631926"/>
              <a:ext cx="1385156" cy="588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Bilişsel</a:t>
              </a:r>
            </a:p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 err="1">
                  <a:solidFill>
                    <a:schemeClr val="bg1"/>
                  </a:solidFill>
                  <a:latin typeface="+mj-lt"/>
                </a:rPr>
                <a:t>Duyuşsal</a:t>
              </a:r>
              <a:endParaRPr lang="tr-TR" sz="3600" b="1" kern="1200" dirty="0">
                <a:solidFill>
                  <a:schemeClr val="bg1"/>
                </a:solidFill>
                <a:latin typeface="+mj-lt"/>
              </a:endParaRPr>
            </a:p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 err="1">
                  <a:solidFill>
                    <a:schemeClr val="bg1"/>
                  </a:solidFill>
                  <a:latin typeface="+mj-lt"/>
                </a:rPr>
                <a:t>devinişsel</a:t>
              </a:r>
              <a:endParaRPr lang="tr-TR" sz="3600" b="1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1" name="Oval 50"/>
          <p:cNvSpPr/>
          <p:nvPr/>
        </p:nvSpPr>
        <p:spPr>
          <a:xfrm>
            <a:off x="4381479" y="8326203"/>
            <a:ext cx="2228400" cy="22284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2" name="Dikdörtgen 51" descr="Onay işareti"/>
          <p:cNvSpPr/>
          <p:nvPr/>
        </p:nvSpPr>
        <p:spPr>
          <a:xfrm>
            <a:off x="4857943" y="8867121"/>
            <a:ext cx="1278000" cy="1278000"/>
          </a:xfrm>
          <a:prstGeom prst="rect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dgm="http://schemas.openxmlformats.org/drawingml/2006/diagram" xmlns="" xmlns:asvg="http://schemas.microsoft.com/office/drawing/2016/SVG/main" xmlns:lc="http://schemas.openxmlformats.org/drawingml/2006/lockedCanvas" r:embed="rId11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3" name="Grup 52"/>
          <p:cNvGrpSpPr/>
          <p:nvPr/>
        </p:nvGrpSpPr>
        <p:grpSpPr>
          <a:xfrm>
            <a:off x="1334565" y="8751949"/>
            <a:ext cx="8398486" cy="2575280"/>
            <a:chOff x="-1143571" y="3152545"/>
            <a:chExt cx="8398486" cy="2575280"/>
          </a:xfrm>
        </p:grpSpPr>
        <p:sp>
          <p:nvSpPr>
            <p:cNvPr id="54" name="Dikdörtgen 53"/>
            <p:cNvSpPr/>
            <p:nvPr/>
          </p:nvSpPr>
          <p:spPr>
            <a:xfrm>
              <a:off x="2120692" y="3152545"/>
              <a:ext cx="1385156" cy="588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Metin kutusu 54"/>
            <p:cNvSpPr txBox="1"/>
            <p:nvPr/>
          </p:nvSpPr>
          <p:spPr>
            <a:xfrm>
              <a:off x="-1143571" y="5139134"/>
              <a:ext cx="8398486" cy="588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Klasik Ölçme</a:t>
              </a:r>
            </a:p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Alternatif Durum Belirleme Yaklaşımları</a:t>
              </a:r>
            </a:p>
          </p:txBody>
        </p:sp>
      </p:grpSp>
      <p:sp>
        <p:nvSpPr>
          <p:cNvPr id="56" name="Oval 55"/>
          <p:cNvSpPr/>
          <p:nvPr/>
        </p:nvSpPr>
        <p:spPr>
          <a:xfrm>
            <a:off x="11657512" y="8326318"/>
            <a:ext cx="2228400" cy="22284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7" name="Dikdörtgen 56" descr="Thumbs Up Sign"/>
          <p:cNvSpPr/>
          <p:nvPr/>
        </p:nvSpPr>
        <p:spPr>
          <a:xfrm>
            <a:off x="12213433" y="8647415"/>
            <a:ext cx="1278000" cy="1278000"/>
          </a:xfrm>
          <a:prstGeom prst="rect">
            <a:avLst/>
          </a:prstGeom>
          <a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dgm="http://schemas.openxmlformats.org/drawingml/2006/diagram" xmlns="" xmlns:asvg="http://schemas.microsoft.com/office/drawing/2016/SVG/main" xmlns:lc="http://schemas.openxmlformats.org/drawingml/2006/lockedCanvas" r:embed="rId1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8" name="Grup 57"/>
          <p:cNvGrpSpPr/>
          <p:nvPr/>
        </p:nvGrpSpPr>
        <p:grpSpPr>
          <a:xfrm>
            <a:off x="9853652" y="11032883"/>
            <a:ext cx="5471842" cy="588691"/>
            <a:chOff x="3748251" y="3152545"/>
            <a:chExt cx="1385156" cy="588691"/>
          </a:xfrm>
        </p:grpSpPr>
        <p:sp>
          <p:nvSpPr>
            <p:cNvPr id="59" name="Dikdörtgen 58"/>
            <p:cNvSpPr/>
            <p:nvPr/>
          </p:nvSpPr>
          <p:spPr>
            <a:xfrm>
              <a:off x="3748251" y="3152545"/>
              <a:ext cx="1385156" cy="588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Metin kutusu 59"/>
            <p:cNvSpPr txBox="1"/>
            <p:nvPr/>
          </p:nvSpPr>
          <p:spPr>
            <a:xfrm>
              <a:off x="3748251" y="3152545"/>
              <a:ext cx="1385156" cy="588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Geçerlik</a:t>
              </a:r>
            </a:p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Güvenirlik</a:t>
              </a:r>
            </a:p>
          </p:txBody>
        </p:sp>
      </p:grpSp>
      <p:sp>
        <p:nvSpPr>
          <p:cNvPr id="61" name="Oval 60"/>
          <p:cNvSpPr/>
          <p:nvPr/>
        </p:nvSpPr>
        <p:spPr>
          <a:xfrm>
            <a:off x="17719651" y="8301282"/>
            <a:ext cx="2228400" cy="22284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2" name="Dikdörtgen 61" descr="Öğretmen"/>
          <p:cNvSpPr/>
          <p:nvPr/>
        </p:nvSpPr>
        <p:spPr>
          <a:xfrm>
            <a:off x="18140305" y="8751949"/>
            <a:ext cx="1278000" cy="1278000"/>
          </a:xfrm>
          <a:prstGeom prst="rect">
            <a:avLst/>
          </a:prstGeom>
          <a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dgm="http://schemas.openxmlformats.org/drawingml/2006/diagram" xmlns="" xmlns:asvg="http://schemas.microsoft.com/office/drawing/2016/SVG/main" xmlns:lc="http://schemas.openxmlformats.org/drawingml/2006/lockedCanvas" r:embed="rId1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3" name="Grup 62"/>
          <p:cNvGrpSpPr/>
          <p:nvPr/>
        </p:nvGrpSpPr>
        <p:grpSpPr>
          <a:xfrm>
            <a:off x="16366055" y="11149289"/>
            <a:ext cx="5433337" cy="588691"/>
            <a:chOff x="2120692" y="5195651"/>
            <a:chExt cx="1385156" cy="588691"/>
          </a:xfrm>
        </p:grpSpPr>
        <p:sp>
          <p:nvSpPr>
            <p:cNvPr id="64" name="Dikdörtgen 63"/>
            <p:cNvSpPr/>
            <p:nvPr/>
          </p:nvSpPr>
          <p:spPr>
            <a:xfrm>
              <a:off x="2120692" y="5195651"/>
              <a:ext cx="1385156" cy="588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Metin kutusu 64"/>
            <p:cNvSpPr txBox="1"/>
            <p:nvPr/>
          </p:nvSpPr>
          <p:spPr>
            <a:xfrm>
              <a:off x="2120692" y="5195651"/>
              <a:ext cx="1385156" cy="588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tr-TR" sz="3600" b="1" kern="1200" dirty="0">
                  <a:solidFill>
                    <a:schemeClr val="bg1"/>
                  </a:solidFill>
                  <a:latin typeface="+mj-lt"/>
                </a:rPr>
                <a:t>Değerlendirme Süreçleri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688591" y="5079532"/>
            <a:ext cx="22500336" cy="63703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BELİRTKE TABLOSU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Nereden Başlamalıyız?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Dikdörtgen 53"/>
          <p:cNvSpPr/>
          <p:nvPr/>
        </p:nvSpPr>
        <p:spPr>
          <a:xfrm>
            <a:off x="4598828" y="8751949"/>
            <a:ext cx="1385156" cy="58869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" name="Metin kutusu 101">
            <a:extLst>
              <a:ext uri="{FF2B5EF4-FFF2-40B4-BE49-F238E27FC236}">
                <a16:creationId xmlns:a16="http://schemas.microsoft.com/office/drawing/2014/main" id="{72EC9E17-A81A-4587-8B0A-36C1E5F1CE2B}"/>
              </a:ext>
            </a:extLst>
          </p:cNvPr>
          <p:cNvSpPr txBox="1"/>
          <p:nvPr/>
        </p:nvSpPr>
        <p:spPr>
          <a:xfrm>
            <a:off x="1883664" y="2950500"/>
            <a:ext cx="2211019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600" i="1" dirty="0">
                <a:solidFill>
                  <a:schemeClr val="bg1"/>
                </a:solidFill>
                <a:latin typeface="+mj-lt"/>
                <a:ea typeface="+mn-lt"/>
                <a:cs typeface="+mn-lt"/>
              </a:rPr>
              <a:t>Bir eğitim programında yer alan </a:t>
            </a:r>
            <a:r>
              <a:rPr lang="tr-TR" sz="3600" b="1" i="1" dirty="0">
                <a:solidFill>
                  <a:schemeClr val="bg1"/>
                </a:solidFill>
                <a:latin typeface="+mj-lt"/>
                <a:ea typeface="+mn-lt"/>
                <a:cs typeface="+mn-lt"/>
              </a:rPr>
              <a:t>kazanımlar ile program içeriğini iki boyutlu bir matris üzerinde gösteren çizelge </a:t>
            </a:r>
            <a:endParaRPr lang="tr-TR" sz="3600" b="1" i="1" dirty="0" smtClean="0">
              <a:solidFill>
                <a:schemeClr val="bg1"/>
              </a:solidFill>
              <a:latin typeface="+mj-lt"/>
              <a:ea typeface="+mn-lt"/>
              <a:cs typeface="+mn-lt"/>
            </a:endParaRPr>
          </a:p>
          <a:p>
            <a:pPr algn="r"/>
            <a:r>
              <a:rPr lang="tr-TR" sz="3600" b="1" i="1" dirty="0" smtClean="0">
                <a:solidFill>
                  <a:schemeClr val="bg1"/>
                </a:solidFill>
                <a:latin typeface="+mj-lt"/>
                <a:ea typeface="+mn-lt"/>
                <a:cs typeface="+mn-lt"/>
              </a:rPr>
              <a:t>(</a:t>
            </a:r>
            <a:r>
              <a:rPr lang="tr-TR" sz="3600" b="1" i="1" dirty="0">
                <a:solidFill>
                  <a:schemeClr val="bg1"/>
                </a:solidFill>
                <a:latin typeface="+mj-lt"/>
                <a:ea typeface="+mn-lt"/>
                <a:cs typeface="+mn-lt"/>
              </a:rPr>
              <a:t>Demirel, 2007)</a:t>
            </a:r>
          </a:p>
        </p:txBody>
      </p:sp>
      <p:graphicFrame>
        <p:nvGraphicFramePr>
          <p:cNvPr id="103" name="Tablo 6">
            <a:extLst>
              <a:ext uri="{FF2B5EF4-FFF2-40B4-BE49-F238E27FC236}">
                <a16:creationId xmlns:a16="http://schemas.microsoft.com/office/drawing/2014/main" id="{E350F7C4-49BD-4402-B29B-98BE8288A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108954"/>
              </p:ext>
            </p:extLst>
          </p:nvPr>
        </p:nvGraphicFramePr>
        <p:xfrm>
          <a:off x="2164939" y="5620677"/>
          <a:ext cx="21157493" cy="528802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462380">
                  <a:extLst>
                    <a:ext uri="{9D8B030D-6E8A-4147-A177-3AD203B41FA5}">
                      <a16:colId xmlns:a16="http://schemas.microsoft.com/office/drawing/2014/main" val="707439738"/>
                    </a:ext>
                  </a:extLst>
                </a:gridCol>
                <a:gridCol w="831815">
                  <a:extLst>
                    <a:ext uri="{9D8B030D-6E8A-4147-A177-3AD203B41FA5}">
                      <a16:colId xmlns:a16="http://schemas.microsoft.com/office/drawing/2014/main" val="781648499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3558837839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1245984922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3888624147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3146194129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4241480770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140970139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3137584922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701333151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2492345317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836566923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2923400514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3243058323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1494695595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3293137527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4274780951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1740943205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1820265314"/>
                    </a:ext>
                  </a:extLst>
                </a:gridCol>
                <a:gridCol w="1047961">
                  <a:extLst>
                    <a:ext uri="{9D8B030D-6E8A-4147-A177-3AD203B41FA5}">
                      <a16:colId xmlns:a16="http://schemas.microsoft.com/office/drawing/2014/main" val="2391097018"/>
                    </a:ext>
                  </a:extLst>
                </a:gridCol>
              </a:tblGrid>
              <a:tr h="789102">
                <a:tc rowSpan="2"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</a:rPr>
                        <a:t>İçerik</a:t>
                      </a:r>
                    </a:p>
                    <a:p>
                      <a:pPr lvl="0" algn="ctr">
                        <a:buNone/>
                      </a:pPr>
                      <a:endParaRPr lang="tr-TR" sz="20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tr-TR" sz="2000" b="1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</a:rPr>
                        <a:t>Kazanım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000" b="1" u="none" strike="noStrike" noProof="0" dirty="0"/>
                        <a:t>Bilişsel</a:t>
                      </a:r>
                      <a:endParaRPr lang="tr-TR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sz="2000" b="1" u="none" strike="noStrike" noProof="0" dirty="0">
                          <a:solidFill>
                            <a:schemeClr val="tx1"/>
                          </a:solidFill>
                        </a:rPr>
                        <a:t>Bilişsel</a:t>
                      </a:r>
                      <a:endParaRPr lang="en-T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2000" b="1" dirty="0" err="1">
                          <a:solidFill>
                            <a:schemeClr val="tx1"/>
                          </a:solidFill>
                        </a:rPr>
                        <a:t>Duyuşsal</a:t>
                      </a:r>
                      <a:endParaRPr lang="tr-T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2000" b="1" dirty="0" err="1">
                          <a:solidFill>
                            <a:schemeClr val="tx1"/>
                          </a:solidFill>
                        </a:rPr>
                        <a:t>Devinişsel</a:t>
                      </a:r>
                      <a:endParaRPr lang="tr-T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64112"/>
                  </a:ext>
                </a:extLst>
              </a:tr>
              <a:tr h="718648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tr-TR" sz="1000"/>
                        <a:t>Konu1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tx1"/>
                          </a:solidFill>
                        </a:rPr>
                        <a:t>Konu 1</a:t>
                      </a: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2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3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4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5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6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</a:rPr>
                        <a:t>Konu 1</a:t>
                      </a: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2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3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4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5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6</a:t>
                      </a:r>
                      <a:endParaRPr lang="tr-TR" sz="31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</a:rPr>
                        <a:t>Konu 1</a:t>
                      </a:r>
                      <a:endParaRPr lang="tr-TR" sz="31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2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3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4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5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800" b="1" u="none" strike="noStrike" noProof="0" dirty="0">
                          <a:solidFill>
                            <a:schemeClr val="tx1"/>
                          </a:solidFill>
                        </a:rPr>
                        <a:t>Konu 6</a:t>
                      </a:r>
                      <a:endParaRPr lang="tr-TR" sz="31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extLst>
                  <a:ext uri="{0D108BD9-81ED-4DB2-BD59-A6C34878D82A}">
                    <a16:rowId xmlns:a16="http://schemas.microsoft.com/office/drawing/2014/main" val="480488942"/>
                  </a:ext>
                </a:extLst>
              </a:tr>
              <a:tr h="791815">
                <a:tc gridSpan="2"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</a:rPr>
                        <a:t>Kazanım 1</a:t>
                      </a:r>
                    </a:p>
                  </a:txBody>
                  <a:tcPr marL="179662" marR="179662" marT="89831" marB="89831"/>
                </a:tc>
                <a:tc hMerge="1">
                  <a:txBody>
                    <a:bodyPr/>
                    <a:lstStyle/>
                    <a:p>
                      <a:endParaRPr lang="tr-T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extLst>
                  <a:ext uri="{0D108BD9-81ED-4DB2-BD59-A6C34878D82A}">
                    <a16:rowId xmlns:a16="http://schemas.microsoft.com/office/drawing/2014/main" val="3395928469"/>
                  </a:ext>
                </a:extLst>
              </a:tr>
              <a:tr h="791815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2000" b="1" u="none" strike="noStrike" noProof="0" dirty="0">
                          <a:solidFill>
                            <a:schemeClr val="tx1"/>
                          </a:solidFill>
                        </a:rPr>
                        <a:t>Kazanım 2</a:t>
                      </a:r>
                      <a:endParaRPr lang="tr-T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 hMerge="1">
                  <a:txBody>
                    <a:bodyPr/>
                    <a:lstStyle/>
                    <a:p>
                      <a:endParaRPr lang="tr-T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extLst>
                  <a:ext uri="{0D108BD9-81ED-4DB2-BD59-A6C34878D82A}">
                    <a16:rowId xmlns:a16="http://schemas.microsoft.com/office/drawing/2014/main" val="714464060"/>
                  </a:ext>
                </a:extLst>
              </a:tr>
              <a:tr h="791815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2000" b="1" u="none" strike="noStrike" noProof="0" dirty="0">
                          <a:solidFill>
                            <a:schemeClr val="tx1"/>
                          </a:solidFill>
                        </a:rPr>
                        <a:t>Kazanım 3</a:t>
                      </a:r>
                      <a:endParaRPr lang="tr-T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 hMerge="1">
                  <a:txBody>
                    <a:bodyPr/>
                    <a:lstStyle/>
                    <a:p>
                      <a:endParaRPr lang="tr-T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algn="ctr"/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extLst>
                  <a:ext uri="{0D108BD9-81ED-4DB2-BD59-A6C34878D82A}">
                    <a16:rowId xmlns:a16="http://schemas.microsoft.com/office/drawing/2014/main" val="448127487"/>
                  </a:ext>
                </a:extLst>
              </a:tr>
              <a:tr h="605913">
                <a:tc gridSpan="20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</a:rPr>
                        <a:t>Ölçme ve Değerlendirme hangi alanlara göre yapılacak?</a:t>
                      </a:r>
                    </a:p>
                  </a:txBody>
                  <a:tcPr marL="179662" marR="179662" marT="89831" marB="89831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6632"/>
                  </a:ext>
                </a:extLst>
              </a:tr>
              <a:tr h="778535">
                <a:tc>
                  <a:txBody>
                    <a:bodyPr/>
                    <a:lstStyle/>
                    <a:p>
                      <a:pPr algn="r"/>
                      <a:r>
                        <a:rPr lang="tr-TR" sz="2000" dirty="0">
                          <a:solidFill>
                            <a:schemeClr val="tx1"/>
                          </a:solidFill>
                        </a:rPr>
                        <a:t>Toplam (sayı)</a:t>
                      </a:r>
                    </a:p>
                  </a:txBody>
                  <a:tcPr marL="179662" marR="179662" marT="89831" marB="89831"/>
                </a:tc>
                <a:tc gridSpan="2">
                  <a:txBody>
                    <a:bodyPr/>
                    <a:lstStyle/>
                    <a:p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 hMerge="1">
                  <a:txBody>
                    <a:bodyPr/>
                    <a:lstStyle/>
                    <a:p>
                      <a:endParaRPr lang="tr-T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79662" marR="179662" marT="89831" marB="89831"/>
                </a:tc>
                <a:extLst>
                  <a:ext uri="{0D108BD9-81ED-4DB2-BD59-A6C34878D82A}">
                    <a16:rowId xmlns:a16="http://schemas.microsoft.com/office/drawing/2014/main" val="2856946187"/>
                  </a:ext>
                </a:extLst>
              </a:tr>
            </a:tbl>
          </a:graphicData>
        </a:graphic>
      </p:graphicFrame>
      <p:sp>
        <p:nvSpPr>
          <p:cNvPr id="104" name="Metin kutusu 103">
            <a:extLst>
              <a:ext uri="{FF2B5EF4-FFF2-40B4-BE49-F238E27FC236}">
                <a16:creationId xmlns:a16="http://schemas.microsoft.com/office/drawing/2014/main" id="{6E97D837-5222-4A17-98EB-81E3ACD3AAFF}"/>
              </a:ext>
            </a:extLst>
          </p:cNvPr>
          <p:cNvSpPr txBox="1"/>
          <p:nvPr/>
        </p:nvSpPr>
        <p:spPr>
          <a:xfrm>
            <a:off x="7856566" y="11825157"/>
            <a:ext cx="870380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600" b="1" dirty="0">
                <a:solidFill>
                  <a:schemeClr val="bg1"/>
                </a:solidFill>
              </a:rPr>
              <a:t>izleme testi mi?     /    başarı testi mi ? 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533530" y="2822737"/>
            <a:ext cx="22500336" cy="89600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BELİRTKE TABLOSU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Nereden Başlamalıyız?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Dikdörtgen 53"/>
          <p:cNvSpPr/>
          <p:nvPr/>
        </p:nvSpPr>
        <p:spPr>
          <a:xfrm>
            <a:off x="4598828" y="8751949"/>
            <a:ext cx="1385156" cy="58869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D8626D36-5B32-4BEC-B087-082FFFC4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936106"/>
              </p:ext>
            </p:extLst>
          </p:nvPr>
        </p:nvGraphicFramePr>
        <p:xfrm>
          <a:off x="2198275" y="3422397"/>
          <a:ext cx="21170846" cy="776071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5234629">
                  <a:extLst>
                    <a:ext uri="{9D8B030D-6E8A-4147-A177-3AD203B41FA5}">
                      <a16:colId xmlns:a16="http://schemas.microsoft.com/office/drawing/2014/main" val="729241195"/>
                    </a:ext>
                  </a:extLst>
                </a:gridCol>
                <a:gridCol w="1999492">
                  <a:extLst>
                    <a:ext uri="{9D8B030D-6E8A-4147-A177-3AD203B41FA5}">
                      <a16:colId xmlns:a16="http://schemas.microsoft.com/office/drawing/2014/main" val="1412469440"/>
                    </a:ext>
                  </a:extLst>
                </a:gridCol>
                <a:gridCol w="1482771">
                  <a:extLst>
                    <a:ext uri="{9D8B030D-6E8A-4147-A177-3AD203B41FA5}">
                      <a16:colId xmlns:a16="http://schemas.microsoft.com/office/drawing/2014/main" val="109389596"/>
                    </a:ext>
                  </a:extLst>
                </a:gridCol>
                <a:gridCol w="2516216">
                  <a:extLst>
                    <a:ext uri="{9D8B030D-6E8A-4147-A177-3AD203B41FA5}">
                      <a16:colId xmlns:a16="http://schemas.microsoft.com/office/drawing/2014/main" val="4140799479"/>
                    </a:ext>
                  </a:extLst>
                </a:gridCol>
                <a:gridCol w="2156760">
                  <a:extLst>
                    <a:ext uri="{9D8B030D-6E8A-4147-A177-3AD203B41FA5}">
                      <a16:colId xmlns:a16="http://schemas.microsoft.com/office/drawing/2014/main" val="2648958049"/>
                    </a:ext>
                  </a:extLst>
                </a:gridCol>
                <a:gridCol w="1818337">
                  <a:extLst>
                    <a:ext uri="{9D8B030D-6E8A-4147-A177-3AD203B41FA5}">
                      <a16:colId xmlns:a16="http://schemas.microsoft.com/office/drawing/2014/main" val="2030411341"/>
                    </a:ext>
                  </a:extLst>
                </a:gridCol>
                <a:gridCol w="1987547">
                  <a:extLst>
                    <a:ext uri="{9D8B030D-6E8A-4147-A177-3AD203B41FA5}">
                      <a16:colId xmlns:a16="http://schemas.microsoft.com/office/drawing/2014/main" val="1638960483"/>
                    </a:ext>
                  </a:extLst>
                </a:gridCol>
                <a:gridCol w="1987547">
                  <a:extLst>
                    <a:ext uri="{9D8B030D-6E8A-4147-A177-3AD203B41FA5}">
                      <a16:colId xmlns:a16="http://schemas.microsoft.com/office/drawing/2014/main" val="1788438867"/>
                    </a:ext>
                  </a:extLst>
                </a:gridCol>
                <a:gridCol w="1987547">
                  <a:extLst>
                    <a:ext uri="{9D8B030D-6E8A-4147-A177-3AD203B41FA5}">
                      <a16:colId xmlns:a16="http://schemas.microsoft.com/office/drawing/2014/main" val="3152950008"/>
                    </a:ext>
                  </a:extLst>
                </a:gridCol>
              </a:tblGrid>
              <a:tr h="155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Ders Öğrenme Çıktıları</a:t>
                      </a: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/>
                        <a:t>Erişi (Bilgi-Beceri) /Yetenek</a:t>
                      </a:r>
                      <a:endParaRPr lang="tr-TR" sz="1800" b="1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Düzey</a:t>
                      </a: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İlgili Hafta</a:t>
                      </a:r>
                      <a:r>
                        <a:rPr lang="tr-TR" sz="1800" b="1" baseline="0" dirty="0">
                          <a:effectLst/>
                        </a:rPr>
                        <a:t> </a:t>
                      </a:r>
                      <a:r>
                        <a:rPr lang="tr-TR" sz="1800" b="1" dirty="0"/>
                        <a:t>(Belirtke Tablosu*)</a:t>
                      </a:r>
                      <a:endParaRPr lang="tr-TR" sz="1800" b="1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Testin Türü</a:t>
                      </a:r>
                      <a:endParaRPr lang="tr-TR" sz="1800" b="1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Klasik Ölçme/Alternatif Durum Yaklaşımları</a:t>
                      </a:r>
                      <a:endParaRPr lang="tr-TR" sz="1800" b="1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Geçerlik</a:t>
                      </a:r>
                      <a:endParaRPr lang="tr-TR" sz="1800" b="1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Değerlendirme </a:t>
                      </a:r>
                      <a:endParaRPr lang="tr-TR" sz="1800" b="1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Güvenirlik</a:t>
                      </a:r>
                      <a:endParaRPr lang="tr-TR" sz="1800" b="1" dirty="0">
                        <a:effectLst/>
                      </a:endParaRPr>
                    </a:p>
                  </a:txBody>
                  <a:tcPr marL="136891" marR="136891" marT="0" marB="0" anchor="ctr"/>
                </a:tc>
                <a:extLst>
                  <a:ext uri="{0D108BD9-81ED-4DB2-BD59-A6C34878D82A}">
                    <a16:rowId xmlns:a16="http://schemas.microsoft.com/office/drawing/2014/main" val="32828295"/>
                  </a:ext>
                </a:extLst>
              </a:tr>
              <a:tr h="122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1. Internet Temelli Eğitim kavramının özeliklerini açıklar.</a:t>
                      </a: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Bilgi</a:t>
                      </a:r>
                      <a:endParaRPr lang="tr-TR" sz="1800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Bilişsel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80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H1, H2, H3, H4, H6, H7, H8, H9, H10</a:t>
                      </a:r>
                    </a:p>
                  </a:txBody>
                  <a:tcPr marL="136891" marR="136891" marT="0" marB="0" anchor="ctr"/>
                </a:tc>
                <a:tc rowSpan="5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İzleme testi mi?</a:t>
                      </a:r>
                      <a:endParaRPr lang="en-US" sz="1800" b="0" u="none" strike="noStrike" noProof="0" dirty="0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800" b="0" u="none" strike="noStrike" noProof="0" dirty="0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Başarı testi mi?</a:t>
                      </a:r>
                      <a:endParaRPr lang="tr-TR" sz="1800" dirty="0">
                        <a:effectLst/>
                      </a:endParaRPr>
                    </a:p>
                  </a:txBody>
                  <a:tcPr marL="136891" marR="136891" marT="0" marB="0" anchor="ctr"/>
                </a:tc>
                <a:tc rowSpan="5">
                  <a:txBody>
                    <a:bodyPr/>
                    <a:lstStyle/>
                    <a:p>
                      <a:pPr marL="0"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</a:rPr>
                        <a:t>Hangileri kullanılacak?</a:t>
                      </a:r>
                      <a:endParaRPr lang="tr-TR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6891" marR="136891" marT="0" marB="0" anchor="ctr"/>
                </a:tc>
                <a:tc rowSpan="5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Nasıl sağlanacak?</a:t>
                      </a:r>
                    </a:p>
                  </a:txBody>
                  <a:tcPr marL="136891" marR="136891" marT="0" marB="0" anchor="ctr"/>
                </a:tc>
                <a:tc rowSpan="5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Geleneksel yaklaşım mı ?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800" dirty="0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Alternatif yaklaşım mı?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800" dirty="0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800" dirty="0"/>
                    </a:p>
                  </a:txBody>
                  <a:tcPr marL="136891" marR="136891" marT="0" marB="0" anchor="ctr"/>
                </a:tc>
                <a:tc rowSpan="5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Nasıl sağlanacak?</a:t>
                      </a:r>
                      <a:endParaRPr lang="tr-TR" sz="1800" dirty="0"/>
                    </a:p>
                  </a:txBody>
                  <a:tcPr marL="136891" marR="136891" marT="0" marB="0" anchor="ctr"/>
                </a:tc>
                <a:extLst>
                  <a:ext uri="{0D108BD9-81ED-4DB2-BD59-A6C34878D82A}">
                    <a16:rowId xmlns:a16="http://schemas.microsoft.com/office/drawing/2014/main" val="550743678"/>
                  </a:ext>
                </a:extLst>
              </a:tr>
              <a:tr h="1291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2. Internet Temelli Eğitime ilgi duyar.</a:t>
                      </a: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Beceri</a:t>
                      </a:r>
                      <a:endParaRPr lang="tr-TR" sz="1800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err="1">
                          <a:effectLst/>
                        </a:rPr>
                        <a:t>Duyuşsal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80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H5,</a:t>
                      </a:r>
                    </a:p>
                  </a:txBody>
                  <a:tcPr marL="136891" marR="136891" marT="0" marB="0" anchor="ctr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80971"/>
                  </a:ext>
                </a:extLst>
              </a:tr>
              <a:tr h="1155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3. Internet Temelli Eğitim projesi planlar.</a:t>
                      </a:r>
                      <a:r>
                        <a:rPr lang="tr-TR" sz="1800" dirty="0"/>
                        <a:t> </a:t>
                      </a:r>
                      <a:endParaRPr lang="tr-TR" sz="1800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Bilgi-Beceri</a:t>
                      </a:r>
                      <a:endParaRPr lang="tr-TR" sz="180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Bilişsel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80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H4, H5, H6, H7, H8, H9, H10</a:t>
                      </a:r>
                    </a:p>
                  </a:txBody>
                  <a:tcPr marL="136891" marR="136891" marT="0" marB="0" anchor="ctr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419479"/>
                  </a:ext>
                </a:extLst>
              </a:tr>
              <a:tr h="1302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4. Internet Temelli Eğitim projesi geliştirir.</a:t>
                      </a: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Bilgi-Beceri-Yetenek</a:t>
                      </a:r>
                      <a:endParaRPr lang="tr-TR" sz="180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Bilişsel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800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err="1"/>
                        <a:t>Psiko</a:t>
                      </a:r>
                      <a:r>
                        <a:rPr lang="tr-TR" sz="1800"/>
                        <a:t>-motor </a:t>
                      </a: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H11, H12, H13</a:t>
                      </a:r>
                    </a:p>
                  </a:txBody>
                  <a:tcPr marL="136891" marR="136891" marT="0" marB="0" anchor="ctr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183214"/>
                  </a:ext>
                </a:extLst>
              </a:tr>
              <a:tr h="1225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5. Internet Temelli Eğitim projesi değerlendirir.</a:t>
                      </a:r>
                      <a:r>
                        <a:rPr lang="tr-TR" sz="1800" dirty="0"/>
                        <a:t> </a:t>
                      </a:r>
                      <a:endParaRPr lang="tr-TR" sz="1800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Bilgi-Beceri-Yetenek</a:t>
                      </a:r>
                      <a:endParaRPr lang="tr-TR" sz="1800" dirty="0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800" dirty="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Bilişsel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800">
                        <a:effectLst/>
                      </a:endParaRPr>
                    </a:p>
                  </a:txBody>
                  <a:tcPr marL="136891" marR="13689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H14</a:t>
                      </a:r>
                    </a:p>
                  </a:txBody>
                  <a:tcPr marL="136891" marR="136891" marT="0" marB="0" anchor="ctr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167804"/>
                  </a:ext>
                </a:extLst>
              </a:tr>
            </a:tbl>
          </a:graphicData>
        </a:graphic>
      </p:graphicFrame>
      <p:sp>
        <p:nvSpPr>
          <p:cNvPr id="14" name="Metin kutusu 13">
            <a:extLst>
              <a:ext uri="{FF2B5EF4-FFF2-40B4-BE49-F238E27FC236}">
                <a16:creationId xmlns:a16="http://schemas.microsoft.com/office/drawing/2014/main" id="{1D763300-E265-4EF5-9FAE-820C36B7ECDB}"/>
              </a:ext>
            </a:extLst>
          </p:cNvPr>
          <p:cNvSpPr txBox="1"/>
          <p:nvPr/>
        </p:nvSpPr>
        <p:spPr>
          <a:xfrm>
            <a:off x="1684272" y="12128754"/>
            <a:ext cx="2234959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3000" i="1" dirty="0">
                <a:solidFill>
                  <a:schemeClr val="bg1"/>
                </a:solidFill>
              </a:rPr>
              <a:t>*Belirtke Tablosu kazanımın hangi haftalardaki ders içeriği ile ilgili olduğuna ilişkin bilgi sağlayarak kapsam geçerliliğinin sağlanmasına hizmet eder.</a:t>
            </a:r>
          </a:p>
        </p:txBody>
      </p:sp>
    </p:spTree>
    <p:extLst>
      <p:ext uri="{BB962C8B-B14F-4D97-AF65-F5344CB8AC3E}">
        <p14:creationId xmlns:p14="http://schemas.microsoft.com/office/powerpoint/2010/main" val="15054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533530" y="2822737"/>
            <a:ext cx="22500336" cy="92656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İZLEME TESTİ HAZIRLANIRKEN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Nereden Başlamalıyız?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Dikdörtgen 53"/>
          <p:cNvSpPr/>
          <p:nvPr/>
        </p:nvSpPr>
        <p:spPr>
          <a:xfrm>
            <a:off x="4598828" y="8751949"/>
            <a:ext cx="1385156" cy="58869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2" name="Tablo 4">
            <a:extLst>
              <a:ext uri="{FF2B5EF4-FFF2-40B4-BE49-F238E27FC236}">
                <a16:creationId xmlns:a16="http://schemas.microsoft.com/office/drawing/2014/main" id="{3696D21E-F255-4946-AF1F-5515799C0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59563"/>
              </p:ext>
            </p:extLst>
          </p:nvPr>
        </p:nvGraphicFramePr>
        <p:xfrm>
          <a:off x="2228220" y="3341891"/>
          <a:ext cx="21125555" cy="855864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828927">
                  <a:extLst>
                    <a:ext uri="{9D8B030D-6E8A-4147-A177-3AD203B41FA5}">
                      <a16:colId xmlns:a16="http://schemas.microsoft.com/office/drawing/2014/main" val="3034458384"/>
                    </a:ext>
                  </a:extLst>
                </a:gridCol>
                <a:gridCol w="1589174">
                  <a:extLst>
                    <a:ext uri="{9D8B030D-6E8A-4147-A177-3AD203B41FA5}">
                      <a16:colId xmlns:a16="http://schemas.microsoft.com/office/drawing/2014/main" val="3560948273"/>
                    </a:ext>
                  </a:extLst>
                </a:gridCol>
                <a:gridCol w="2536801">
                  <a:extLst>
                    <a:ext uri="{9D8B030D-6E8A-4147-A177-3AD203B41FA5}">
                      <a16:colId xmlns:a16="http://schemas.microsoft.com/office/drawing/2014/main" val="3295688965"/>
                    </a:ext>
                  </a:extLst>
                </a:gridCol>
                <a:gridCol w="1628625">
                  <a:extLst>
                    <a:ext uri="{9D8B030D-6E8A-4147-A177-3AD203B41FA5}">
                      <a16:colId xmlns:a16="http://schemas.microsoft.com/office/drawing/2014/main" val="3613976493"/>
                    </a:ext>
                  </a:extLst>
                </a:gridCol>
                <a:gridCol w="1628625">
                  <a:extLst>
                    <a:ext uri="{9D8B030D-6E8A-4147-A177-3AD203B41FA5}">
                      <a16:colId xmlns:a16="http://schemas.microsoft.com/office/drawing/2014/main" val="803123170"/>
                    </a:ext>
                  </a:extLst>
                </a:gridCol>
                <a:gridCol w="1628625">
                  <a:extLst>
                    <a:ext uri="{9D8B030D-6E8A-4147-A177-3AD203B41FA5}">
                      <a16:colId xmlns:a16="http://schemas.microsoft.com/office/drawing/2014/main" val="2107452803"/>
                    </a:ext>
                  </a:extLst>
                </a:gridCol>
                <a:gridCol w="1628625">
                  <a:extLst>
                    <a:ext uri="{9D8B030D-6E8A-4147-A177-3AD203B41FA5}">
                      <a16:colId xmlns:a16="http://schemas.microsoft.com/office/drawing/2014/main" val="3389461319"/>
                    </a:ext>
                  </a:extLst>
                </a:gridCol>
                <a:gridCol w="1663259">
                  <a:extLst>
                    <a:ext uri="{9D8B030D-6E8A-4147-A177-3AD203B41FA5}">
                      <a16:colId xmlns:a16="http://schemas.microsoft.com/office/drawing/2014/main" val="3587457822"/>
                    </a:ext>
                  </a:extLst>
                </a:gridCol>
                <a:gridCol w="1811537">
                  <a:extLst>
                    <a:ext uri="{9D8B030D-6E8A-4147-A177-3AD203B41FA5}">
                      <a16:colId xmlns:a16="http://schemas.microsoft.com/office/drawing/2014/main" val="2573848852"/>
                    </a:ext>
                  </a:extLst>
                </a:gridCol>
                <a:gridCol w="1269888">
                  <a:extLst>
                    <a:ext uri="{9D8B030D-6E8A-4147-A177-3AD203B41FA5}">
                      <a16:colId xmlns:a16="http://schemas.microsoft.com/office/drawing/2014/main" val="280511452"/>
                    </a:ext>
                  </a:extLst>
                </a:gridCol>
                <a:gridCol w="2911469">
                  <a:extLst>
                    <a:ext uri="{9D8B030D-6E8A-4147-A177-3AD203B41FA5}">
                      <a16:colId xmlns:a16="http://schemas.microsoft.com/office/drawing/2014/main" val="2947721966"/>
                    </a:ext>
                  </a:extLst>
                </a:gridCol>
              </a:tblGrid>
              <a:tr h="613189"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2200" b="1" dirty="0">
                          <a:solidFill>
                            <a:schemeClr val="bg1"/>
                          </a:solidFill>
                        </a:rPr>
                        <a:t>Ders öğrenme çıktıları (DÖÇ)</a:t>
                      </a:r>
                      <a:endParaRPr lang="tr-TR" sz="2200" b="1" dirty="0"/>
                    </a:p>
                  </a:txBody>
                  <a:tcPr marL="180364" marR="180364" marT="90182" marB="90182" anchor="ctr"/>
                </a:tc>
                <a:tc row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2200" b="1" dirty="0"/>
                        <a:t>Erişi 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600" b="1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Bilgi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Beceri Yetenek</a:t>
                      </a:r>
                    </a:p>
                  </a:txBody>
                  <a:tcPr marL="180364" marR="180364" marT="90182" marB="90182" anchor="ctr"/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/>
                        <a:t>İlgili Haftadaki</a:t>
                      </a:r>
                      <a:r>
                        <a:rPr lang="tr-TR" sz="1600" b="1" u="none" strike="noStrike" baseline="0" noProof="0" dirty="0"/>
                        <a:t> Ders İçeriği</a:t>
                      </a:r>
                      <a:r>
                        <a:rPr lang="tr-TR" sz="1600" b="1" u="none" strike="noStrike" noProof="0" dirty="0"/>
                        <a:t>*</a:t>
                      </a:r>
                    </a:p>
                    <a:p>
                      <a:pPr lvl="0">
                        <a:buNone/>
                      </a:pPr>
                      <a:endParaRPr lang="tr-TR" sz="1600" b="1" i="0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364" marR="180364" marT="90182" marB="90182" anchor="ctr"/>
                </a:tc>
                <a:tc gridSpan="7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Düzey</a:t>
                      </a:r>
                      <a:endParaRPr lang="tr-TR" sz="2700" dirty="0"/>
                    </a:p>
                  </a:txBody>
                  <a:tcPr marL="180364" marR="180364" marT="90182" marB="90182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1600" b="1" dirty="0"/>
                    </a:p>
                    <a:p>
                      <a:pPr lvl="0">
                        <a:buNone/>
                      </a:pPr>
                      <a:endParaRPr lang="tr-TR" sz="1600" b="1" dirty="0"/>
                    </a:p>
                    <a:p>
                      <a:pPr lvl="0">
                        <a:buNone/>
                      </a:pPr>
                      <a:r>
                        <a:rPr lang="tr-TR" sz="1600" b="1" dirty="0"/>
                        <a:t>Değerlendirme Yöntemi (Klasik)</a:t>
                      </a:r>
                      <a:endParaRPr lang="tr-TR" sz="2700" dirty="0"/>
                    </a:p>
                  </a:txBody>
                  <a:tcPr marL="180364" marR="180364" marT="90182" marB="90182"/>
                </a:tc>
                <a:extLst>
                  <a:ext uri="{0D108BD9-81ED-4DB2-BD59-A6C34878D82A}">
                    <a16:rowId xmlns:a16="http://schemas.microsoft.com/office/drawing/2014/main" val="351547663"/>
                  </a:ext>
                </a:extLst>
              </a:tr>
              <a:tr h="4195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/>
                        <a:t>Bilişsel</a:t>
                      </a:r>
                    </a:p>
                  </a:txBody>
                  <a:tcPr marL="180364" marR="180364" marT="90182" marB="90182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000" b="1" err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964569"/>
                  </a:ext>
                </a:extLst>
              </a:tr>
              <a:tr h="896199"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0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Hatırlama</a:t>
                      </a:r>
                    </a:p>
                  </a:txBody>
                  <a:tcPr marL="143764" marR="143764" marT="71882" marB="71882" anchor="b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/>
                        <a:t>Anlama</a:t>
                      </a:r>
                      <a:endParaRPr lang="tr-TR" sz="1600" b="0" u="none" strike="noStrike" noProof="0" dirty="0"/>
                    </a:p>
                  </a:txBody>
                  <a:tcPr marL="143764" marR="143764" marT="71882" marB="71882" anchor="b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Uygulama</a:t>
                      </a:r>
                    </a:p>
                  </a:txBody>
                  <a:tcPr marL="180364" marR="180364" marT="90182" marB="90182" anchor="b"/>
                </a:tc>
                <a:tc h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Analiz</a:t>
                      </a:r>
                    </a:p>
                  </a:txBody>
                  <a:tcPr marL="143764" marR="143764" marT="71882" marB="71882" anchor="b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Değerlendirme</a:t>
                      </a:r>
                    </a:p>
                  </a:txBody>
                  <a:tcPr marL="143764" marR="143764" marT="71882" marB="71882" anchor="b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Yaratma</a:t>
                      </a:r>
                    </a:p>
                  </a:txBody>
                  <a:tcPr marL="143764" marR="143764" marT="71882" marB="71882" anchor="b"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62190"/>
                  </a:ext>
                </a:extLst>
              </a:tr>
              <a:tr h="2264081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1. Internet Temelli Eğitim kavramının özeliklerini açıklar.</a:t>
                      </a:r>
                      <a:endParaRPr lang="tr-TR" sz="2700" dirty="0"/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Bilgi</a:t>
                      </a:r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H1</a:t>
                      </a:r>
                      <a:r>
                        <a:rPr lang="tr-TR" sz="1600" dirty="0"/>
                        <a:t>. İnternet Temelli Eğitim ile İlgili Kavramlar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2700" dirty="0"/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H2. </a:t>
                      </a:r>
                      <a:r>
                        <a:rPr lang="tr-TR" sz="1600" dirty="0"/>
                        <a:t>İnternet ve Eğitim</a:t>
                      </a:r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2 soru=boşluk doldurma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(H1, H2)</a:t>
                      </a:r>
                      <a:endParaRPr lang="tr-TR" sz="2700" dirty="0"/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2 soru=doğru-yanlış 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(H1, H2)</a:t>
                      </a:r>
                    </a:p>
                  </a:txBody>
                  <a:tcPr marL="143764" marR="143764" marT="71882" marB="71882"/>
                </a:tc>
                <a:tc gridSpan="2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2 soru =çoktan seçmeli 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(H1, H1) 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1 soru= eşleştirme 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(H2)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600" dirty="0"/>
                    </a:p>
                  </a:txBody>
                  <a:tcPr marL="180364" marR="180364" marT="90182" marB="90182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2 soru=çoktan seçmeli (ortak köklü maddeler) (H2,H2)</a:t>
                      </a:r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1 soru=uzun yanıt gerektiren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(Tüm konuları ilgilendiren)</a:t>
                      </a:r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dirty="0"/>
                        <a:t>X</a:t>
                      </a:r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-Toplam 10 soru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-Her soru 10 puan değerinde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-Amaç yargıya varmak değil </a:t>
                      </a:r>
                      <a:r>
                        <a:rPr lang="tr-TR" sz="1600" b="1" u="none" strike="noStrike" noProof="0" dirty="0"/>
                        <a:t>sürecin aksayan yönlerini takip etmek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600" b="1" i="1" u="none" strike="noStrike" noProof="0" dirty="0"/>
                    </a:p>
                  </a:txBody>
                  <a:tcPr marL="143764" marR="143764" marT="71882" marB="71882"/>
                </a:tc>
                <a:extLst>
                  <a:ext uri="{0D108BD9-81ED-4DB2-BD59-A6C34878D82A}">
                    <a16:rowId xmlns:a16="http://schemas.microsoft.com/office/drawing/2014/main" val="3097886132"/>
                  </a:ext>
                </a:extLst>
              </a:tr>
              <a:tr h="581912"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2200" b="1" dirty="0">
                          <a:solidFill>
                            <a:schemeClr val="bg1"/>
                          </a:solidFill>
                        </a:rPr>
                        <a:t>Ders öğrenme çıktıları (DÖÇ)</a:t>
                      </a:r>
                      <a:endParaRPr lang="tr-TR" sz="2200" b="1" dirty="0"/>
                    </a:p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tr-TR" sz="1600" b="1" i="0" u="none" strike="noStrike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364" marR="180364" marT="90182" marB="90182" anchor="ctr">
                    <a:solidFill>
                      <a:srgbClr val="5B9B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tr-TR" sz="2200" b="1" u="none" strike="noStrike" kern="1200" dirty="0">
                          <a:solidFill>
                            <a:schemeClr val="lt1"/>
                          </a:solidFill>
                        </a:rPr>
                        <a:t>Erişi 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tr-TR" sz="1600" b="1" u="none" strike="noStrike" kern="1200" dirty="0">
                        <a:solidFill>
                          <a:schemeClr val="lt1"/>
                        </a:solidFill>
                      </a:endParaRP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kern="1200" dirty="0">
                          <a:solidFill>
                            <a:schemeClr val="lt1"/>
                          </a:solidFill>
                        </a:rPr>
                        <a:t>Bilgi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kern="1200" dirty="0">
                          <a:solidFill>
                            <a:schemeClr val="lt1"/>
                          </a:solidFill>
                        </a:rPr>
                        <a:t>Beceri Yetenek</a:t>
                      </a:r>
                    </a:p>
                  </a:txBody>
                  <a:tcPr marL="180364" marR="180364" marT="90182" marB="90182" anchor="ctr">
                    <a:solidFill>
                      <a:srgbClr val="5B9BD5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>
                          <a:solidFill>
                            <a:schemeClr val="bg1"/>
                          </a:solidFill>
                        </a:rPr>
                        <a:t>İlgili Haftadaki</a:t>
                      </a:r>
                      <a:r>
                        <a:rPr lang="tr-TR" sz="1600" b="1" u="none" strike="noStrike" baseline="0" noProof="0" dirty="0">
                          <a:solidFill>
                            <a:schemeClr val="bg1"/>
                          </a:solidFill>
                        </a:rPr>
                        <a:t> Ders İçeriği</a:t>
                      </a:r>
                      <a:r>
                        <a:rPr lang="tr-TR" sz="1600" b="1" u="none" strike="noStrike" noProof="0" dirty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endParaRPr lang="tr-TR" sz="1600" b="1" i="0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364" marR="180364" marT="90182" marB="90182" anchor="ctr">
                    <a:solidFill>
                      <a:srgbClr val="5B9BD5"/>
                    </a:solidFill>
                  </a:tcPr>
                </a:tc>
                <a:tc gridSpan="7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>
                          <a:solidFill>
                            <a:schemeClr val="bg1"/>
                          </a:solidFill>
                        </a:rPr>
                        <a:t>Düzey</a:t>
                      </a:r>
                      <a:endParaRPr lang="tr-TR" sz="2700" dirty="0">
                        <a:solidFill>
                          <a:schemeClr val="bg1"/>
                        </a:solidFill>
                      </a:endParaRPr>
                    </a:p>
                  </a:txBody>
                  <a:tcPr marL="180364" marR="180364" marT="90182" marB="90182"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1600" b="0" u="none" strike="noStrike" noProof="0" dirty="0"/>
                    </a:p>
                    <a:p>
                      <a:pPr lvl="0">
                        <a:buNone/>
                      </a:pPr>
                      <a:r>
                        <a:rPr lang="tr-TR" sz="1600" b="1" u="none" strike="noStrike" noProof="0" dirty="0">
                          <a:solidFill>
                            <a:schemeClr val="bg1"/>
                          </a:solidFill>
                        </a:rPr>
                        <a:t>Değerlendirme Yöntemi (Alternatif)</a:t>
                      </a:r>
                      <a:endParaRPr lang="tr-TR" sz="2700" dirty="0">
                        <a:solidFill>
                          <a:schemeClr val="bg1"/>
                        </a:solidFill>
                      </a:endParaRPr>
                    </a:p>
                  </a:txBody>
                  <a:tcPr marL="180364" marR="180364" marT="90182" marB="90182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695099"/>
                  </a:ext>
                </a:extLst>
              </a:tr>
              <a:tr h="600135">
                <a:tc vMerge="1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 err="1"/>
                        <a:t>Duyuşsal</a:t>
                      </a:r>
                      <a:endParaRPr lang="tr-TR" sz="2700" dirty="0"/>
                    </a:p>
                  </a:txBody>
                  <a:tcPr marL="180364" marR="180364" marT="90182" marB="901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000" b="0" i="0" u="none" strike="noStrike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240437"/>
                  </a:ext>
                </a:extLst>
              </a:tr>
              <a:tr h="8406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Alma</a:t>
                      </a:r>
                    </a:p>
                  </a:txBody>
                  <a:tcPr marL="143764" marR="143764" marT="71882" marB="71882" anchor="b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/>
                        <a:t>Tekide bulunma</a:t>
                      </a:r>
                      <a:endParaRPr lang="tr-TR" sz="1600" b="0" u="none" strike="noStrike" noProof="0" dirty="0"/>
                    </a:p>
                  </a:txBody>
                  <a:tcPr marL="143764" marR="143764" marT="71882" marB="71882" anchor="b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Değer verme</a:t>
                      </a:r>
                    </a:p>
                  </a:txBody>
                  <a:tcPr marL="143764" marR="143764" marT="71882" marB="71882" anchor="b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Örgütleme</a:t>
                      </a:r>
                    </a:p>
                  </a:txBody>
                  <a:tcPr marL="143764" marR="143764" marT="71882" marB="71882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1" dirty="0"/>
                        <a:t>Bir değer bütünüyle </a:t>
                      </a:r>
                      <a:r>
                        <a:rPr lang="tr-TR" sz="1600" b="1" dirty="0" err="1"/>
                        <a:t>nitelenmişlik</a:t>
                      </a:r>
                      <a:endParaRPr lang="tr-TR" sz="1600" b="1" dirty="0"/>
                    </a:p>
                  </a:txBody>
                  <a:tcPr marL="180364" marR="180364" marT="90182" marB="90182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368262"/>
                  </a:ext>
                </a:extLst>
              </a:tr>
              <a:tr h="2297085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2. Internet Temelli Eğitime ilgi duyar.</a:t>
                      </a:r>
                      <a:endParaRPr lang="tr-TR" sz="1600" dirty="0"/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Beceri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600" b="1" dirty="0"/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/>
                        <a:t>H5</a:t>
                      </a:r>
                      <a:r>
                        <a:rPr lang="tr-TR" sz="1600" b="0" u="none" strike="noStrike" noProof="0" dirty="0"/>
                        <a:t>. </a:t>
                      </a:r>
                      <a:r>
                        <a:rPr lang="tr" sz="1600" b="0" u="none" strike="noStrike" noProof="0" dirty="0"/>
                        <a:t>İnternet Temelli Eğitim Örnekleri </a:t>
                      </a:r>
                      <a:endParaRPr lang="tr-TR" sz="1600" b="0" u="none" strike="noStrike" noProof="0" dirty="0"/>
                    </a:p>
                    <a:p>
                      <a:pPr lvl="0">
                        <a:buNone/>
                      </a:pPr>
                      <a:endParaRPr lang="tr-TR" sz="1600" dirty="0"/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600" b="0" dirty="0"/>
                        <a:t>2 ölçüt=ITE ortamlarına yöneldi mi/istekli mi?</a:t>
                      </a:r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dirty="0"/>
                        <a:t>3 ölçüt=ITE ortamlarındaki tartışmalara katıldı mı/sorulara yanıt  verdi mi/gönüllü mü?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600" b="0" dirty="0"/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dirty="0"/>
                        <a:t>2 ölçüt=ITE ortamlarını başkaları ile paylaşıyor mu/başkalarına öneriyor mu</a:t>
                      </a:r>
                    </a:p>
                  </a:txBody>
                  <a:tcPr marL="143764" marR="143764" marT="71882" marB="71882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2 ölçüt=sorumluluklarını (örneğin sunu hazırlama) yerine getirdi mi/kabul etti mi?</a:t>
                      </a:r>
                      <a:endParaRPr lang="tr-TR" sz="2700" dirty="0"/>
                    </a:p>
                  </a:txBody>
                  <a:tcPr marL="143764" marR="143764" marT="71882" marB="71882"/>
                </a:tc>
                <a:tc gridSpan="3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600" b="0" dirty="0"/>
                        <a:t>1 ölçüt=ITE ortamlarındaki farklı kurslara kayıt olurken kendine güveniyor mu?</a:t>
                      </a:r>
                    </a:p>
                  </a:txBody>
                  <a:tcPr marL="180364" marR="180364" marT="90182" marB="90182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1" u="none" strike="noStrike" noProof="0" dirty="0"/>
                        <a:t>Performansa dayalı durum belirleme</a:t>
                      </a:r>
                      <a:r>
                        <a:rPr lang="tr-TR" sz="1600" b="0" u="none" strike="noStrike" noProof="0" dirty="0"/>
                        <a:t> (Örneğin gözlem formu, ile ITE ortamlarındaki tartışmalara katıldı mı ?)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600" b="0" u="none" strike="noStrike" noProof="0" dirty="0"/>
                        <a:t>-Amaç yargıya varmak değil </a:t>
                      </a:r>
                      <a:r>
                        <a:rPr lang="tr-TR" sz="1600" b="1" u="none" strike="noStrike" noProof="0" dirty="0"/>
                        <a:t>sürecin aksayan yönlerini takip etmek</a:t>
                      </a:r>
                      <a:endParaRPr lang="tr-TR" sz="1600" b="1" i="1" u="none" strike="noStrike" noProof="0" dirty="0"/>
                    </a:p>
                  </a:txBody>
                  <a:tcPr marL="143764" marR="143764" marT="71882" marB="71882"/>
                </a:tc>
                <a:extLst>
                  <a:ext uri="{0D108BD9-81ED-4DB2-BD59-A6C34878D82A}">
                    <a16:rowId xmlns:a16="http://schemas.microsoft.com/office/drawing/2014/main" val="3782896993"/>
                  </a:ext>
                </a:extLst>
              </a:tr>
            </a:tbl>
          </a:graphicData>
        </a:graphic>
      </p:graphicFrame>
      <p:sp>
        <p:nvSpPr>
          <p:cNvPr id="17" name="Metin kutusu 16">
            <a:extLst>
              <a:ext uri="{FF2B5EF4-FFF2-40B4-BE49-F238E27FC236}">
                <a16:creationId xmlns:a16="http://schemas.microsoft.com/office/drawing/2014/main" id="{1D763300-E265-4EF5-9FAE-820C36B7ECDB}"/>
              </a:ext>
            </a:extLst>
          </p:cNvPr>
          <p:cNvSpPr txBox="1"/>
          <p:nvPr/>
        </p:nvSpPr>
        <p:spPr>
          <a:xfrm>
            <a:off x="1684272" y="12128754"/>
            <a:ext cx="2234959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3000" i="1" dirty="0">
                <a:solidFill>
                  <a:schemeClr val="bg1"/>
                </a:solidFill>
              </a:rPr>
              <a:t>*Belirtke Tablosu kazanımın hangi haftalardaki ders içeriği ile ilgili olduğuna ilişkin bilgi sağlayarak kapsam geçerliliğinin sağlanmasına hizmet eder.</a:t>
            </a:r>
          </a:p>
        </p:txBody>
      </p:sp>
    </p:spTree>
    <p:extLst>
      <p:ext uri="{BB962C8B-B14F-4D97-AF65-F5344CB8AC3E}">
        <p14:creationId xmlns:p14="http://schemas.microsoft.com/office/powerpoint/2010/main" val="9008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533530" y="2822737"/>
            <a:ext cx="22500336" cy="89181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BAŞARI TESTİ HAZIRLANIRKEN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Nereden Başlamalıyız?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Dikdörtgen 53"/>
          <p:cNvSpPr/>
          <p:nvPr/>
        </p:nvSpPr>
        <p:spPr>
          <a:xfrm>
            <a:off x="4598828" y="8751949"/>
            <a:ext cx="1385156" cy="58869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1D763300-E265-4EF5-9FAE-820C36B7ECDB}"/>
              </a:ext>
            </a:extLst>
          </p:cNvPr>
          <p:cNvSpPr txBox="1"/>
          <p:nvPr/>
        </p:nvSpPr>
        <p:spPr>
          <a:xfrm>
            <a:off x="1684272" y="12128754"/>
            <a:ext cx="2234959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3000" i="1" dirty="0">
                <a:solidFill>
                  <a:schemeClr val="bg1"/>
                </a:solidFill>
              </a:rPr>
              <a:t>*Belirtke Tablosu kazanımın hangi haftalardaki ders içeriği ile ilgili olduğuna ilişkin bilgi sağlayarak kapsam geçerliliğinin sağlanmasına hizmet eder.</a:t>
            </a:r>
          </a:p>
        </p:txBody>
      </p:sp>
      <p:graphicFrame>
        <p:nvGraphicFramePr>
          <p:cNvPr id="13" name="Tablo 4">
            <a:extLst>
              <a:ext uri="{FF2B5EF4-FFF2-40B4-BE49-F238E27FC236}">
                <a16:creationId xmlns:a16="http://schemas.microsoft.com/office/drawing/2014/main" id="{3696D21E-F255-4946-AF1F-5515799C0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55588"/>
              </p:ext>
            </p:extLst>
          </p:nvPr>
        </p:nvGraphicFramePr>
        <p:xfrm>
          <a:off x="2217543" y="3365346"/>
          <a:ext cx="21315948" cy="786348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34201">
                  <a:extLst>
                    <a:ext uri="{9D8B030D-6E8A-4147-A177-3AD203B41FA5}">
                      <a16:colId xmlns:a16="http://schemas.microsoft.com/office/drawing/2014/main" val="3034458384"/>
                    </a:ext>
                  </a:extLst>
                </a:gridCol>
                <a:gridCol w="1284570">
                  <a:extLst>
                    <a:ext uri="{9D8B030D-6E8A-4147-A177-3AD203B41FA5}">
                      <a16:colId xmlns:a16="http://schemas.microsoft.com/office/drawing/2014/main" val="3560948273"/>
                    </a:ext>
                  </a:extLst>
                </a:gridCol>
                <a:gridCol w="4651699">
                  <a:extLst>
                    <a:ext uri="{9D8B030D-6E8A-4147-A177-3AD203B41FA5}">
                      <a16:colId xmlns:a16="http://schemas.microsoft.com/office/drawing/2014/main" val="3295688965"/>
                    </a:ext>
                  </a:extLst>
                </a:gridCol>
                <a:gridCol w="1757153">
                  <a:extLst>
                    <a:ext uri="{9D8B030D-6E8A-4147-A177-3AD203B41FA5}">
                      <a16:colId xmlns:a16="http://schemas.microsoft.com/office/drawing/2014/main" val="3613976493"/>
                    </a:ext>
                  </a:extLst>
                </a:gridCol>
                <a:gridCol w="1612844">
                  <a:extLst>
                    <a:ext uri="{9D8B030D-6E8A-4147-A177-3AD203B41FA5}">
                      <a16:colId xmlns:a16="http://schemas.microsoft.com/office/drawing/2014/main" val="803123170"/>
                    </a:ext>
                  </a:extLst>
                </a:gridCol>
                <a:gridCol w="1612844">
                  <a:extLst>
                    <a:ext uri="{9D8B030D-6E8A-4147-A177-3AD203B41FA5}">
                      <a16:colId xmlns:a16="http://schemas.microsoft.com/office/drawing/2014/main" val="2107452803"/>
                    </a:ext>
                  </a:extLst>
                </a:gridCol>
                <a:gridCol w="1612844">
                  <a:extLst>
                    <a:ext uri="{9D8B030D-6E8A-4147-A177-3AD203B41FA5}">
                      <a16:colId xmlns:a16="http://schemas.microsoft.com/office/drawing/2014/main" val="3587457822"/>
                    </a:ext>
                  </a:extLst>
                </a:gridCol>
                <a:gridCol w="1612844">
                  <a:extLst>
                    <a:ext uri="{9D8B030D-6E8A-4147-A177-3AD203B41FA5}">
                      <a16:colId xmlns:a16="http://schemas.microsoft.com/office/drawing/2014/main" val="2573848852"/>
                    </a:ext>
                  </a:extLst>
                </a:gridCol>
                <a:gridCol w="1612844">
                  <a:extLst>
                    <a:ext uri="{9D8B030D-6E8A-4147-A177-3AD203B41FA5}">
                      <a16:colId xmlns:a16="http://schemas.microsoft.com/office/drawing/2014/main" val="280511452"/>
                    </a:ext>
                  </a:extLst>
                </a:gridCol>
                <a:gridCol w="2624105">
                  <a:extLst>
                    <a:ext uri="{9D8B030D-6E8A-4147-A177-3AD203B41FA5}">
                      <a16:colId xmlns:a16="http://schemas.microsoft.com/office/drawing/2014/main" val="2947721966"/>
                    </a:ext>
                  </a:extLst>
                </a:gridCol>
              </a:tblGrid>
              <a:tr h="862054">
                <a:tc rowSpan="3">
                  <a:txBody>
                    <a:bodyPr/>
                    <a:lstStyle/>
                    <a:p>
                      <a:endParaRPr lang="tr-TR" sz="1800" b="1" dirty="0"/>
                    </a:p>
                    <a:p>
                      <a:pPr lvl="0">
                        <a:buNone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</a:rPr>
                        <a:t>Ders öğrenme çıktıları (DÖÇ)</a:t>
                      </a:r>
                      <a:endParaRPr lang="tr-TR" sz="1800" b="1" dirty="0"/>
                    </a:p>
                    <a:p>
                      <a:pPr lvl="0">
                        <a:buNone/>
                      </a:pPr>
                      <a:endParaRPr lang="tr-TR" sz="1800" b="1" dirty="0"/>
                    </a:p>
                  </a:txBody>
                  <a:tcPr marL="128572" marR="128572" marT="64285" marB="64285"/>
                </a:tc>
                <a:tc row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800" b="1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Erişi (Bilgi-Beceri) /Yetenek</a:t>
                      </a:r>
                    </a:p>
                  </a:txBody>
                  <a:tcPr marL="128572" marR="128572" marT="64285" marB="64285"/>
                </a:tc>
                <a:tc rowSpan="3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r-TR" sz="1800" b="1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r-TR" sz="1800" b="1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r-TR" sz="1800" b="1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İlgili Haftadaki</a:t>
                      </a:r>
                      <a:r>
                        <a:rPr lang="tr-TR" sz="1800" b="1" u="none" strike="noStrike" baseline="0" noProof="0" dirty="0"/>
                        <a:t> Ders İçeriği</a:t>
                      </a:r>
                      <a:r>
                        <a:rPr lang="tr-TR" sz="1800" b="1" u="none" strike="noStrike" noProof="0" dirty="0"/>
                        <a:t>*</a:t>
                      </a:r>
                    </a:p>
                    <a:p>
                      <a:pPr lvl="0">
                        <a:buNone/>
                      </a:pPr>
                      <a:endParaRPr lang="tr-TR" sz="1800" dirty="0"/>
                    </a:p>
                  </a:txBody>
                  <a:tcPr marL="128572" marR="128572" marT="64285" marB="64285"/>
                </a:tc>
                <a:tc gridSpan="6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800" b="1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/>
                        <a:t>Düzey</a:t>
                      </a:r>
                      <a:endParaRPr lang="tr-TR" sz="1800"/>
                    </a:p>
                  </a:txBody>
                  <a:tcPr marL="128572" marR="128572" marT="64285" marB="6428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1800" b="1"/>
                    </a:p>
                    <a:p>
                      <a:pPr lvl="0">
                        <a:buNone/>
                      </a:pPr>
                      <a:endParaRPr lang="tr-TR" sz="1800" b="1"/>
                    </a:p>
                    <a:p>
                      <a:pPr lvl="0">
                        <a:buNone/>
                      </a:pPr>
                      <a:r>
                        <a:rPr lang="tr-TR" sz="1800" b="1"/>
                        <a:t>Değerlendirme Yöntemi (Klasik)</a:t>
                      </a:r>
                      <a:endParaRPr lang="tr-TR" sz="1800"/>
                    </a:p>
                  </a:txBody>
                  <a:tcPr marL="128572" marR="128572" marT="64285" marB="64285"/>
                </a:tc>
                <a:extLst>
                  <a:ext uri="{0D108BD9-81ED-4DB2-BD59-A6C34878D82A}">
                    <a16:rowId xmlns:a16="http://schemas.microsoft.com/office/drawing/2014/main" val="351547663"/>
                  </a:ext>
                </a:extLst>
              </a:tr>
              <a:tr h="497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/>
                        <a:t>Bilişsel</a:t>
                      </a:r>
                    </a:p>
                  </a:txBody>
                  <a:tcPr marL="128572" marR="128572" marT="64285" marB="6428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964569"/>
                  </a:ext>
                </a:extLst>
              </a:tr>
              <a:tr h="1075506"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0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Hatırlama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Anlama</a:t>
                      </a:r>
                      <a:endParaRPr lang="tr-TR" sz="1800" b="0" u="none" strike="noStrike" noProof="0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tr-TR" sz="1800" b="1" dirty="0"/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Uygulama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Analiz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Değerlendirme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b="1"/>
                        <a:t>Yaratma</a:t>
                      </a:r>
                    </a:p>
                  </a:txBody>
                  <a:tcPr marL="128572" marR="128572" marT="64285" marB="64285"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62190"/>
                  </a:ext>
                </a:extLst>
              </a:tr>
              <a:tr h="5428085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1.Internet Temelli Eğitim kavramının özeliklerini açıklar.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Bilgi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H1</a:t>
                      </a:r>
                      <a:r>
                        <a:rPr lang="tr-TR" sz="1800" dirty="0"/>
                        <a:t>.İnternet Temelli Eğitim ile İlgili Kavramlar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dirty="0"/>
                        <a:t>H2.</a:t>
                      </a:r>
                      <a:r>
                        <a:rPr lang="tr-TR" sz="1800" dirty="0"/>
                        <a:t>İnternet ve Eğitim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H3.</a:t>
                      </a:r>
                      <a:r>
                        <a:rPr lang="tr-TR" sz="1800" b="0" u="none" strike="noStrike" noProof="0" dirty="0"/>
                        <a:t>İnternet Temelli Eğitimin Özellikleri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H4.</a:t>
                      </a:r>
                      <a:r>
                        <a:rPr lang="tr-TR" sz="1800" b="0" u="none" strike="noStrike" noProof="0" dirty="0"/>
                        <a:t>İnternet Temelli Eğitimde Yönetim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H6.</a:t>
                      </a:r>
                      <a:r>
                        <a:rPr lang="tr-TR" sz="1800" b="0" u="none" strike="noStrike" noProof="0" dirty="0"/>
                        <a:t>Öğrenme Kuramlarının İnternet Temelli Eğitim Ortamlarına Yansımaları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H7.</a:t>
                      </a:r>
                      <a:r>
                        <a:rPr lang="tr-TR" sz="1800" b="0" u="none" strike="noStrike" noProof="0" dirty="0"/>
                        <a:t>İnternet Temelli Eğitimde Algılanan Uzaklık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H8.</a:t>
                      </a:r>
                      <a:r>
                        <a:rPr lang="tr-TR" sz="1800" b="0" u="none" strike="noStrike" noProof="0" dirty="0"/>
                        <a:t>İnternet Temelli Eğitimde Sorgulama Topluluğu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H9.</a:t>
                      </a:r>
                      <a:r>
                        <a:rPr lang="tr-TR" sz="1800" b="0" u="none" strike="noStrike" noProof="0" dirty="0"/>
                        <a:t>İnternet Temelli Eğitimde Algılanan Uzaklık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1" u="none" strike="noStrike" noProof="0" dirty="0"/>
                        <a:t>H10.</a:t>
                      </a:r>
                      <a:r>
                        <a:rPr lang="tr-TR" sz="1800" b="0" u="none" strike="noStrike" noProof="0" dirty="0"/>
                        <a:t>İnternet Temelli Eğitimde Algılanan Uzaklık</a:t>
                      </a:r>
                      <a:endParaRPr lang="tr-TR" sz="1800" dirty="0"/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2 soru=boşluk doldurma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 (H1, H2)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2 soru=doğru-yanlış 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(H1, H2)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15 soru =çoktan seçmeli 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(H1, H2, H3, H4, H6, H6,H6,H8, H8, H9,H9 H10, H10)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tr-TR" sz="1800" dirty="0"/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2soru= eşleştirme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(H1, H8)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5 soru=çoktan seçmeli (ortak köklü maddeler) (H3,H3 H4,H4)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1 soru=uzun yanıt gerektiren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(Tüm konuları ilgilendiren)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tr-TR" sz="1800" dirty="0"/>
                        <a:t>X</a:t>
                      </a:r>
                    </a:p>
                  </a:txBody>
                  <a:tcPr marL="128572" marR="128572" marT="64285" marB="64285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-Toplam 20 soru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-İlk 19 soru 4 puan değerinde (19*4=76)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-Son soru 24 puan değerinde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tr-TR" sz="1800" b="0" u="none" strike="noStrike" noProof="0" dirty="0"/>
                        <a:t>-Amaç </a:t>
                      </a:r>
                      <a:r>
                        <a:rPr lang="tr-TR" sz="1800" b="1" u="none" strike="noStrike" noProof="0" dirty="0"/>
                        <a:t>bir ölçüte</a:t>
                      </a:r>
                      <a:r>
                        <a:rPr lang="tr-TR" sz="1800" b="0" u="none" strike="noStrike" noProof="0" dirty="0"/>
                        <a:t> dayalı olarak </a:t>
                      </a:r>
                      <a:r>
                        <a:rPr lang="tr-TR" sz="1800" b="1" u="none" strike="noStrike" noProof="0" dirty="0"/>
                        <a:t>yargıya varmak.</a:t>
                      </a:r>
                      <a:r>
                        <a:rPr lang="tr-TR" sz="1800" b="0" u="none" strike="noStrike" noProof="0" dirty="0"/>
                        <a:t> (Başarılı-Başarısız, Geçti-Kaldı, AA, BA, CA)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tr-TR" sz="1800" b="0" i="0" u="none" strike="noStrike" noProof="0" dirty="0"/>
                    </a:p>
                  </a:txBody>
                  <a:tcPr marL="128572" marR="128572" marT="64285" marB="64285"/>
                </a:tc>
                <a:extLst>
                  <a:ext uri="{0D108BD9-81ED-4DB2-BD59-A6C34878D82A}">
                    <a16:rowId xmlns:a16="http://schemas.microsoft.com/office/drawing/2014/main" val="3097886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1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779</Words>
  <Application>Microsoft Office PowerPoint</Application>
  <PresentationFormat>Özel</PresentationFormat>
  <Paragraphs>214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34</cp:revision>
  <dcterms:created xsi:type="dcterms:W3CDTF">2022-11-04T08:14:34Z</dcterms:created>
  <dcterms:modified xsi:type="dcterms:W3CDTF">2023-12-20T10:11:43Z</dcterms:modified>
</cp:coreProperties>
</file>