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7" r:id="rId4"/>
    <p:sldId id="262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3991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8ee8713b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298ee8713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8ee8713b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298ee8713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083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Bloom’un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Bilişsel Alan Taksonomisi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7" name="Google Shape;97;p2"/>
          <p:cNvSpPr txBox="1"/>
          <p:nvPr/>
        </p:nvSpPr>
        <p:spPr>
          <a:xfrm>
            <a:off x="1665201" y="2992459"/>
            <a:ext cx="22408077" cy="298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lt1"/>
              </a:buClr>
              <a:buSzPts val="3600"/>
            </a:pPr>
            <a:r>
              <a:rPr lang="tr-TR" sz="3600" dirty="0" err="1">
                <a:solidFill>
                  <a:schemeClr val="lt1"/>
                </a:solidFill>
              </a:rPr>
              <a:t>Bloom’un</a:t>
            </a:r>
            <a:r>
              <a:rPr lang="tr-TR" sz="3600" dirty="0">
                <a:solidFill>
                  <a:schemeClr val="lt1"/>
                </a:solidFill>
              </a:rPr>
              <a:t> taksonomisi farklı düşünme süreçlerinin hiyerarşik olarak sıralandığı bir sınıflandırmadır. Taksonominin kullanımındaki amaç; eğitilecek bireylerin neleri bilmek istediklerini, basitten karmaşığa doğru, kendi içerisinde düzenlemektir. </a:t>
            </a:r>
          </a:p>
        </p:txBody>
      </p: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130" y="5455975"/>
            <a:ext cx="12233148" cy="7299112"/>
          </a:xfrm>
          <a:prstGeom prst="rect">
            <a:avLst/>
          </a:prstGeom>
        </p:spPr>
      </p:pic>
      <p:sp>
        <p:nvSpPr>
          <p:cNvPr id="12" name="Google Shape;97;p2"/>
          <p:cNvSpPr txBox="1"/>
          <p:nvPr/>
        </p:nvSpPr>
        <p:spPr>
          <a:xfrm>
            <a:off x="1838595" y="6787837"/>
            <a:ext cx="9828141" cy="5683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lt1"/>
              </a:buClr>
              <a:buSzPts val="3600"/>
            </a:pPr>
            <a:r>
              <a:rPr lang="tr-TR" sz="3600" dirty="0" smtClean="0">
                <a:solidFill>
                  <a:schemeClr val="lt1"/>
                </a:solidFill>
              </a:rPr>
              <a:t>Öğrenme </a:t>
            </a:r>
            <a:r>
              <a:rPr lang="tr-TR" sz="3600" dirty="0">
                <a:solidFill>
                  <a:schemeClr val="lt1"/>
                </a:solidFill>
              </a:rPr>
              <a:t>sürecinde bir üstteki basamağa geçebilmek için, bir alttaki basamağın veya basamakların tamamlanmış olması </a:t>
            </a:r>
            <a:r>
              <a:rPr lang="tr-TR" sz="3600" dirty="0" smtClean="0">
                <a:solidFill>
                  <a:schemeClr val="lt1"/>
                </a:solidFill>
              </a:rPr>
              <a:t>gerekmektedir</a:t>
            </a:r>
            <a:r>
              <a:rPr lang="tr-TR" sz="3600" dirty="0">
                <a:solidFill>
                  <a:schemeClr val="lt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Bloom’un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Bilişsel Alan Taksonomisi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7" name="Google Shape;97;p2"/>
          <p:cNvSpPr txBox="1"/>
          <p:nvPr/>
        </p:nvSpPr>
        <p:spPr>
          <a:xfrm>
            <a:off x="1793217" y="3139440"/>
            <a:ext cx="21592711" cy="9041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chemeClr val="lt1"/>
              </a:buClr>
              <a:buSzPts val="3600"/>
            </a:pPr>
            <a:r>
              <a:rPr lang="tr-TR" sz="3600" dirty="0" err="1" smtClean="0">
                <a:solidFill>
                  <a:schemeClr val="lt1"/>
                </a:solidFill>
              </a:rPr>
              <a:t>Bloom’un</a:t>
            </a:r>
            <a:r>
              <a:rPr lang="tr-TR" sz="3600" dirty="0" smtClean="0">
                <a:solidFill>
                  <a:schemeClr val="lt1"/>
                </a:solidFill>
              </a:rPr>
              <a:t> </a:t>
            </a:r>
            <a:r>
              <a:rPr lang="tr-TR" sz="3600" dirty="0">
                <a:solidFill>
                  <a:schemeClr val="lt1"/>
                </a:solidFill>
              </a:rPr>
              <a:t>taksonomisi öğrenmenin derinliğinin bilişsel, </a:t>
            </a:r>
            <a:r>
              <a:rPr lang="tr-TR" sz="3600" dirty="0" err="1">
                <a:solidFill>
                  <a:schemeClr val="lt1"/>
                </a:solidFill>
              </a:rPr>
              <a:t>duyuşsal</a:t>
            </a:r>
            <a:r>
              <a:rPr lang="tr-TR" sz="3600" dirty="0">
                <a:solidFill>
                  <a:schemeClr val="lt1"/>
                </a:solidFill>
              </a:rPr>
              <a:t> ve </a:t>
            </a:r>
            <a:r>
              <a:rPr lang="tr-TR" sz="3600" dirty="0" err="1">
                <a:solidFill>
                  <a:schemeClr val="lt1"/>
                </a:solidFill>
              </a:rPr>
              <a:t>psiko</a:t>
            </a:r>
            <a:r>
              <a:rPr lang="tr-TR" sz="3600" dirty="0">
                <a:solidFill>
                  <a:schemeClr val="lt1"/>
                </a:solidFill>
              </a:rPr>
              <a:t>-motor alanının olduğunu ifade etmektedir:</a:t>
            </a:r>
          </a:p>
          <a:p>
            <a:pPr marL="571500" lvl="0" indent="-571500">
              <a:lnSpc>
                <a:spcPct val="150000"/>
              </a:lnSpc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1.	Bilişsel öğrenme alanı; yani zihinsel aktiviteler</a:t>
            </a:r>
          </a:p>
          <a:p>
            <a:pPr marL="571500" lvl="0" indent="-571500">
              <a:lnSpc>
                <a:spcPct val="150000"/>
              </a:lnSpc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2.	</a:t>
            </a:r>
            <a:r>
              <a:rPr lang="tr-TR" sz="3600" dirty="0" err="1">
                <a:solidFill>
                  <a:schemeClr val="lt1"/>
                </a:solidFill>
              </a:rPr>
              <a:t>Duyuşsal</a:t>
            </a:r>
            <a:r>
              <a:rPr lang="tr-TR" sz="3600" dirty="0">
                <a:solidFill>
                  <a:schemeClr val="lt1"/>
                </a:solidFill>
              </a:rPr>
              <a:t> öğrenme alanı; yani duygusal ve tavırlardaki aktiviteler</a:t>
            </a:r>
          </a:p>
          <a:p>
            <a:pPr marL="571500" lvl="0" indent="-571500">
              <a:lnSpc>
                <a:spcPct val="150000"/>
              </a:lnSpc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3.	</a:t>
            </a:r>
            <a:r>
              <a:rPr lang="tr-TR" sz="3600" dirty="0" err="1">
                <a:solidFill>
                  <a:schemeClr val="lt1"/>
                </a:solidFill>
              </a:rPr>
              <a:t>Psiko</a:t>
            </a:r>
            <a:r>
              <a:rPr lang="tr-TR" sz="3600" dirty="0">
                <a:solidFill>
                  <a:schemeClr val="lt1"/>
                </a:solidFill>
              </a:rPr>
              <a:t>-motor öğrenme alanı; yani fiziksel aktiviteler</a:t>
            </a:r>
            <a:endParaRPr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17" y="7324258"/>
            <a:ext cx="22168290" cy="5957507"/>
          </a:xfrm>
          <a:prstGeom prst="rect">
            <a:avLst/>
          </a:prstGeom>
        </p:spPr>
      </p:pic>
      <p:sp>
        <p:nvSpPr>
          <p:cNvPr id="12" name="Google Shape;97;p2"/>
          <p:cNvSpPr txBox="1"/>
          <p:nvPr/>
        </p:nvSpPr>
        <p:spPr>
          <a:xfrm>
            <a:off x="2869747" y="7909425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>
                <a:solidFill>
                  <a:schemeClr val="bg1"/>
                </a:solidFill>
              </a:rPr>
              <a:t>Hatırlama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3" name="Google Shape;97;p2"/>
          <p:cNvSpPr txBox="1"/>
          <p:nvPr/>
        </p:nvSpPr>
        <p:spPr>
          <a:xfrm>
            <a:off x="8813347" y="7909425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Uygulama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4" name="Google Shape;97;p2"/>
          <p:cNvSpPr txBox="1"/>
          <p:nvPr/>
        </p:nvSpPr>
        <p:spPr>
          <a:xfrm>
            <a:off x="14465808" y="7909425"/>
            <a:ext cx="3950207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Değerlendirme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5" name="Google Shape;97;p2"/>
          <p:cNvSpPr txBox="1"/>
          <p:nvPr/>
        </p:nvSpPr>
        <p:spPr>
          <a:xfrm>
            <a:off x="5919458" y="10008420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Anlama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6" name="Google Shape;97;p2"/>
          <p:cNvSpPr txBox="1"/>
          <p:nvPr/>
        </p:nvSpPr>
        <p:spPr>
          <a:xfrm>
            <a:off x="11863058" y="10008420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Analiz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7" name="Google Shape;97;p2"/>
          <p:cNvSpPr txBox="1"/>
          <p:nvPr/>
        </p:nvSpPr>
        <p:spPr>
          <a:xfrm>
            <a:off x="17515519" y="10008420"/>
            <a:ext cx="3950207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Yaratma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8" name="Google Shape;97;p2"/>
          <p:cNvSpPr txBox="1"/>
          <p:nvPr/>
        </p:nvSpPr>
        <p:spPr>
          <a:xfrm>
            <a:off x="3310370" y="11654539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Basitten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9" name="Google Shape;97;p2"/>
          <p:cNvSpPr txBox="1"/>
          <p:nvPr/>
        </p:nvSpPr>
        <p:spPr>
          <a:xfrm>
            <a:off x="18892885" y="11695463"/>
            <a:ext cx="2893889" cy="64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tr-TR" sz="3600" b="1" dirty="0" smtClean="0">
                <a:solidFill>
                  <a:schemeClr val="bg1"/>
                </a:solidFill>
              </a:rPr>
              <a:t>Karmaşığa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2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8ee8713b0_0_0"/>
          <p:cNvSpPr/>
          <p:nvPr/>
        </p:nvSpPr>
        <p:spPr>
          <a:xfrm>
            <a:off x="5332180" y="13329605"/>
            <a:ext cx="13716000" cy="386400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98ee8713b0_0_0"/>
          <p:cNvSpPr txBox="1"/>
          <p:nvPr/>
        </p:nvSpPr>
        <p:spPr>
          <a:xfrm>
            <a:off x="5533808" y="13329605"/>
            <a:ext cx="13359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98ee8713b0_0_0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tr-TR" sz="6400" b="1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Bloom’un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Bilişsel Alan Taksonomisi: Tanım ve Süreç Fiilleri</a:t>
            </a:r>
          </a:p>
        </p:txBody>
      </p:sp>
      <p:cxnSp>
        <p:nvCxnSpPr>
          <p:cNvPr id="108" name="Google Shape;108;g298ee8713b0_0_0"/>
          <p:cNvCxnSpPr/>
          <p:nvPr/>
        </p:nvCxnSpPr>
        <p:spPr>
          <a:xfrm>
            <a:off x="7222443" y="2650007"/>
            <a:ext cx="10734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Google Shape;109;g298ee8713b0_0_0"/>
          <p:cNvSpPr/>
          <p:nvPr/>
        </p:nvSpPr>
        <p:spPr>
          <a:xfrm>
            <a:off x="-318051" y="3139440"/>
            <a:ext cx="1593300" cy="954000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98ee8713b0_0_0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95240"/>
              </p:ext>
            </p:extLst>
          </p:nvPr>
        </p:nvGraphicFramePr>
        <p:xfrm>
          <a:off x="1533688" y="2804018"/>
          <a:ext cx="22460168" cy="10616487"/>
        </p:xfrm>
        <a:graphic>
          <a:graphicData uri="http://schemas.openxmlformats.org/drawingml/2006/table">
            <a:tbl>
              <a:tblPr firstRow="1" firstCol="1" bandRow="1"/>
              <a:tblGrid>
                <a:gridCol w="3405779">
                  <a:extLst>
                    <a:ext uri="{9D8B030D-6E8A-4147-A177-3AD203B41FA5}">
                      <a16:colId xmlns:a16="http://schemas.microsoft.com/office/drawing/2014/main" val="2914355417"/>
                    </a:ext>
                  </a:extLst>
                </a:gridCol>
                <a:gridCol w="19054389">
                  <a:extLst>
                    <a:ext uri="{9D8B030D-6E8A-4147-A177-3AD203B41FA5}">
                      <a16:colId xmlns:a16="http://schemas.microsoft.com/office/drawing/2014/main" val="376310695"/>
                    </a:ext>
                  </a:extLst>
                </a:gridCol>
              </a:tblGrid>
              <a:tr h="3784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600" b="1" dirty="0">
                          <a:solidFill>
                            <a:srgbClr val="00B0F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Bilişsel Alan</a:t>
                      </a:r>
                      <a:endParaRPr lang="tr-TR" sz="2600" dirty="0">
                        <a:solidFill>
                          <a:srgbClr val="00B0F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084929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Yaratma</a:t>
                      </a:r>
                      <a:endParaRPr lang="tr-TR" sz="235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35309"/>
                  </a:ext>
                </a:extLst>
              </a:tr>
              <a:tr h="151363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yeni fikirler, ürünler veya bir şeyleri görmenin yollarını üretmek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Tasarlama, inşa etme, planlama, üretme, icat etme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Verilen bir tarihî konuda bir araştırma planlar.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284155"/>
                  </a:ext>
                </a:extLst>
              </a:tr>
              <a:tr h="113522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Davranmak, düzenlemek, toplamak/birleştirmek, birleştirmek, oluşturmak, tasarlamak, geliştirmek, planlamak, formüle etmek, oluşturmak/üretmek, icat etmek, hayal etmek, planlamak, tahmin etmek, hazırlamak, revize etmek, inşa etmek, yaratmak, geliştirmek, </a:t>
                      </a:r>
                      <a:r>
                        <a:rPr lang="tr-TR" sz="235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anlam 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çıkarmak, göstermek, yazmak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42801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725592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817387"/>
                  </a:ext>
                </a:extLst>
              </a:tr>
              <a:tr h="151363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kararı veya hareket tarzını gerekçelendirmek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Kontrol etme, varsayım oluşturma, eleştirme, deneme, değerlendirme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problemi çözmenin olası yolları içinden en uygun olana karar verir.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67409"/>
                  </a:ext>
                </a:extLst>
              </a:tr>
              <a:tr h="75681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tartışmak, değerlendirmek, seçmek, karşılaştırmak, sonuçlandırmak, eleştirmek tartışmak/müzakere etmek, karar vermek, savunmak, belirlemek, değerlendirmek, gerekçelendirmek, öncelik vermek, derecelendirmek, önermek, desteklemek, nedenini söyleme, değer biçmek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49379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470626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Analiz Etme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44473"/>
                  </a:ext>
                </a:extLst>
              </a:tr>
              <a:tr h="151363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Anlayışları ve ilişkileri keşfetmek için bilgiyi parçalara ayırma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Karşılaştırma, organize etme, yapısızlaştırma, sorgulama, bulma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 matematik probleminde ilgili ve ilgisiz sayılar arasında ayrım yapar.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493113"/>
                  </a:ext>
                </a:extLst>
              </a:tr>
              <a:tr h="151363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hesaplamak, kategorize etmek, sınıflandırmak, karşılaştırmak, zıtlık/kontrast oluşturmak, </a:t>
                      </a:r>
                      <a:r>
                        <a:rPr lang="tr-TR" sz="235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diyagramlamak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ayırt </a:t>
                      </a:r>
                      <a:r>
                        <a:rPr lang="tr-TR" sz="235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etmek, keşfetmek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ayırmak</a:t>
                      </a:r>
                      <a:r>
                        <a:rPr lang="tr-TR" sz="235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ayrım 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yapmak, incelemek, deney yapmak, gruplamak, yorumlamak, incelemek sıralamak/düzenlemek, organize etmek, soru sormak, </a:t>
                      </a:r>
                      <a:r>
                        <a:rPr lang="tr-TR" sz="235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ilişki 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kurmak, araştırmak, sıralamak/bölümlemek, çözmek, tetkik etmek (</a:t>
                      </a:r>
                      <a:r>
                        <a:rPr lang="tr-TR" sz="235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survey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4631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8ee8713b0_0_0"/>
          <p:cNvSpPr/>
          <p:nvPr/>
        </p:nvSpPr>
        <p:spPr>
          <a:xfrm>
            <a:off x="5332180" y="13329605"/>
            <a:ext cx="13716000" cy="386400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98ee8713b0_0_0"/>
          <p:cNvSpPr txBox="1"/>
          <p:nvPr/>
        </p:nvSpPr>
        <p:spPr>
          <a:xfrm>
            <a:off x="5533808" y="13329605"/>
            <a:ext cx="13359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98ee8713b0_0_0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tr-TR" sz="6400" b="1" dirty="0" err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Bloom’un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Bilişsel Alan Taksonomisi: Tanım ve Süreç Fiilleri</a:t>
            </a:r>
          </a:p>
        </p:txBody>
      </p:sp>
      <p:cxnSp>
        <p:nvCxnSpPr>
          <p:cNvPr id="108" name="Google Shape;108;g298ee8713b0_0_0"/>
          <p:cNvCxnSpPr/>
          <p:nvPr/>
        </p:nvCxnSpPr>
        <p:spPr>
          <a:xfrm>
            <a:off x="7222443" y="2650007"/>
            <a:ext cx="10734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Google Shape;109;g298ee8713b0_0_0"/>
          <p:cNvSpPr/>
          <p:nvPr/>
        </p:nvSpPr>
        <p:spPr>
          <a:xfrm>
            <a:off x="-318051" y="3139440"/>
            <a:ext cx="1593300" cy="954000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98ee8713b0_0_0"/>
          <p:cNvSpPr txBox="1"/>
          <p:nvPr/>
        </p:nvSpPr>
        <p:spPr>
          <a:xfrm rot="-5400000">
            <a:off x="-3998446" y="7286198"/>
            <a:ext cx="912412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</a:t>
            </a:r>
            <a:r>
              <a:rPr lang="tr-TR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Taksonomisi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25598"/>
              </p:ext>
            </p:extLst>
          </p:nvPr>
        </p:nvGraphicFramePr>
        <p:xfrm>
          <a:off x="1533688" y="2823216"/>
          <a:ext cx="22606472" cy="10355716"/>
        </p:xfrm>
        <a:graphic>
          <a:graphicData uri="http://schemas.openxmlformats.org/drawingml/2006/table">
            <a:tbl>
              <a:tblPr firstRow="1" firstCol="1" bandRow="1"/>
              <a:tblGrid>
                <a:gridCol w="3458936">
                  <a:extLst>
                    <a:ext uri="{9D8B030D-6E8A-4147-A177-3AD203B41FA5}">
                      <a16:colId xmlns:a16="http://schemas.microsoft.com/office/drawing/2014/main" val="2087981365"/>
                    </a:ext>
                  </a:extLst>
                </a:gridCol>
                <a:gridCol w="19147536">
                  <a:extLst>
                    <a:ext uri="{9D8B030D-6E8A-4147-A177-3AD203B41FA5}">
                      <a16:colId xmlns:a16="http://schemas.microsoft.com/office/drawing/2014/main" val="1767842678"/>
                    </a:ext>
                  </a:extLst>
                </a:gridCol>
              </a:tblGrid>
              <a:tr h="413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600" b="1" dirty="0">
                          <a:solidFill>
                            <a:srgbClr val="00B0F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Bilişsel Alan</a:t>
                      </a:r>
                      <a:endParaRPr lang="tr-TR" sz="2600" dirty="0">
                        <a:solidFill>
                          <a:srgbClr val="00B0F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507098"/>
                  </a:ext>
                </a:extLst>
              </a:tr>
              <a:tr h="413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endParaRPr lang="tr-TR" sz="235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96067"/>
                  </a:ext>
                </a:extLst>
              </a:tr>
              <a:tr h="16533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Bilgiyi benzer bir durumda kullanmak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Uygulama, yürütme, kullanma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Uygun istatistik yöntemleri kullanarak bir testin güvenilirliğini </a:t>
                      </a:r>
                      <a:r>
                        <a:rPr lang="tr-TR" sz="235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hesaplar.</a:t>
                      </a:r>
                      <a:endParaRPr lang="tr-TR" sz="235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860971"/>
                  </a:ext>
                </a:extLst>
              </a:tr>
              <a:tr h="123998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adapte olmak, uygulamak, hesaplamak, değişmek, hesaplamak, göstermek, dramatize etmek, çizmek, deneyimlemek, gözünde canlandırmak, listelemek, yapmak, manipüle etmek, uygulamak, üretmek, sıralamak/bölümlemek, göstermek, çözmek, öğretmek, kullanmak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690084"/>
                  </a:ext>
                </a:extLst>
              </a:tr>
              <a:tr h="413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665996"/>
                  </a:ext>
                </a:extLst>
              </a:tr>
              <a:tr h="413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Anlama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711816"/>
                  </a:ext>
                </a:extLst>
              </a:tr>
              <a:tr h="16533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Fikirleri veya kavramları açıklamak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Tercümanlık, özetleme açıklama, sınıflandırma, açıklama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Resim sanatındaki çeşitli stillere ilişkin örnekler verir.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899165"/>
                  </a:ext>
                </a:extLst>
              </a:tr>
              <a:tr h="82665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sormak, hesaplamak, dönüştürmek, tanımlamak, tartışmak, açıklamak, örnekler ver, belirlemek, bulmak, gözlemek, tanımak, rapor etmek/bildirmek, araştırmak, yeniden anlatmak, gözden geçirmek, özetlemek, söylemek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431611"/>
                  </a:ext>
                </a:extLst>
              </a:tr>
              <a:tr h="413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066191"/>
                  </a:ext>
                </a:extLst>
              </a:tr>
              <a:tr h="4133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Taksonomi Düzeyi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Hatırlama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240127"/>
                  </a:ext>
                </a:extLst>
              </a:tr>
              <a:tr h="165330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Bilgiyi hatırlama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Tanıma, listeleme, tanımlama, alma, adlandırma, bulma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Örneğin: </a:t>
                      </a:r>
                      <a:r>
                        <a:rPr lang="tr-TR" sz="235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Türkiye Cumhuriyeti tarihindeki önemli olaylarının tarihlerini söyler.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904756"/>
                  </a:ext>
                </a:extLst>
              </a:tr>
              <a:tr h="82665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b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Süreç Fiili</a:t>
                      </a:r>
                      <a:endParaRPr lang="tr-TR" sz="235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235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seçmek, referans vermek, tanımlamak, açıklamak, örnek vermek, gruplamak, bilmek, etiketlemek, listelemek, dinlemek, bulmak, eşleştirmek, hatırlamak, söylemek, alıntı yapmak, anımsamak/geri çağırmak, okumak, kayıt etmek, tekrar etmek, seçmek, altını çizmek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35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07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511</Words>
  <Application>Microsoft Office PowerPoint</Application>
  <PresentationFormat>Özel</PresentationFormat>
  <Paragraphs>90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22</cp:revision>
  <dcterms:created xsi:type="dcterms:W3CDTF">2022-11-04T08:14:34Z</dcterms:created>
  <dcterms:modified xsi:type="dcterms:W3CDTF">2023-12-14T06:40:03Z</dcterms:modified>
</cp:coreProperties>
</file>