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65" r:id="rId2"/>
    <p:sldId id="268" r:id="rId3"/>
    <p:sldId id="266" r:id="rId4"/>
    <p:sldId id="267" r:id="rId5"/>
  </p:sldIdLst>
  <p:sldSz cx="24384000" cy="13716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5" roundtripDataSignature="AMtx7mgNC4YE/rUVU4k+AV7ImT5MmOzcB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7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customschemas.google.com/relationships/presentationmetadata" Target="metadata"/><Relationship Id="rId19" Type="http://schemas.openxmlformats.org/officeDocument/2006/relationships/tableStyles" Target="tableStyles.xml"/><Relationship Id="rId4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tr-T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7" name="Google Shape;127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8501285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7" name="Google Shape;127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730558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7" name="Google Shape;127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3643600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7" name="Google Shape;127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69026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 Slaydı" type="title">
  <p:cSld name="TITL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7"/>
          <p:cNvSpPr txBox="1">
            <a:spLocks noGrp="1"/>
          </p:cNvSpPr>
          <p:nvPr>
            <p:ph type="ctrTitle"/>
          </p:nvPr>
        </p:nvSpPr>
        <p:spPr>
          <a:xfrm>
            <a:off x="3048000" y="2244726"/>
            <a:ext cx="18288000" cy="47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Calibri"/>
              <a:buNone/>
              <a:defRPr sz="1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7"/>
          <p:cNvSpPr txBox="1">
            <a:spLocks noGrp="1"/>
          </p:cNvSpPr>
          <p:nvPr>
            <p:ph type="subTitle" idx="1"/>
          </p:nvPr>
        </p:nvSpPr>
        <p:spPr>
          <a:xfrm>
            <a:off x="3048000" y="7204076"/>
            <a:ext cx="18288000" cy="33115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1pPr>
            <a:lvl2pPr lvl="1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2pPr>
            <a:lvl3pPr lvl="2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3pPr>
            <a:lvl4pPr lvl="3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4pPr>
            <a:lvl5pPr lvl="4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5pPr>
            <a:lvl6pPr lvl="5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6pPr>
            <a:lvl7pPr lvl="6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7pPr>
            <a:lvl8pPr lvl="7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8pPr>
            <a:lvl9pPr lvl="8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 ve Dikey Metin" type="vertTx">
  <p:cSld name="VERTICAL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body" idx="1"/>
          </p:nvPr>
        </p:nvSpPr>
        <p:spPr>
          <a:xfrm rot="5400000">
            <a:off x="7840662" y="-2513012"/>
            <a:ext cx="8702676" cy="2103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6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key Başlık ve Metin" type="vertTitleAndTx">
  <p:cSld name="VERTICAL_TITLE_AND_VERTICAL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xfrm rot="5400000">
            <a:off x="14266862" y="3913188"/>
            <a:ext cx="11623676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body" idx="1"/>
          </p:nvPr>
        </p:nvSpPr>
        <p:spPr>
          <a:xfrm rot="5400000">
            <a:off x="3598862" y="-1192212"/>
            <a:ext cx="11623676" cy="1546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17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7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7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>
  <p:cSld name="Vertical Title and Tex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 ve İçerik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8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ölüm Üst Bilgisi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 txBox="1">
            <a:spLocks noGrp="1"/>
          </p:cNvSpPr>
          <p:nvPr>
            <p:ph type="title"/>
          </p:nvPr>
        </p:nvSpPr>
        <p:spPr>
          <a:xfrm>
            <a:off x="1663700" y="3419477"/>
            <a:ext cx="21031200" cy="57054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Calibri"/>
              <a:buNone/>
              <a:defRPr sz="1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body" idx="1"/>
          </p:nvPr>
        </p:nvSpPr>
        <p:spPr>
          <a:xfrm>
            <a:off x="1663700" y="9178927"/>
            <a:ext cx="21031200" cy="30003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888888"/>
              </a:buClr>
              <a:buSzPts val="4800"/>
              <a:buNone/>
              <a:defRPr sz="48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4000"/>
              <a:buNone/>
              <a:defRPr sz="4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600"/>
              <a:buNone/>
              <a:defRPr sz="3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İki İçerik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10363200" cy="8702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body" idx="2"/>
          </p:nvPr>
        </p:nvSpPr>
        <p:spPr>
          <a:xfrm>
            <a:off x="12344400" y="3651250"/>
            <a:ext cx="10363200" cy="8702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rşılaştırma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/>
          </p:nvPr>
        </p:nvSpPr>
        <p:spPr>
          <a:xfrm>
            <a:off x="1679576" y="730251"/>
            <a:ext cx="2103120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1679578" y="3362326"/>
            <a:ext cx="10315575" cy="16478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 b="1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 b="1"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/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5pPr>
            <a:lvl6pPr marL="2743200" lvl="5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6pPr>
            <a:lvl7pPr marL="3200400" lvl="6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7pPr>
            <a:lvl8pPr marL="3657600" lvl="7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8pPr>
            <a:lvl9pPr marL="4114800" lvl="8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body" idx="2"/>
          </p:nvPr>
        </p:nvSpPr>
        <p:spPr>
          <a:xfrm>
            <a:off x="1679578" y="5010150"/>
            <a:ext cx="10315575" cy="7369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3"/>
          </p:nvPr>
        </p:nvSpPr>
        <p:spPr>
          <a:xfrm>
            <a:off x="12344400" y="3362326"/>
            <a:ext cx="10366376" cy="16478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 b="1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 b="1"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/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5pPr>
            <a:lvl6pPr marL="2743200" lvl="5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6pPr>
            <a:lvl7pPr marL="3200400" lvl="6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7pPr>
            <a:lvl8pPr marL="3657600" lvl="7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8pPr>
            <a:lvl9pPr marL="4114800" lvl="8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body" idx="4"/>
          </p:nvPr>
        </p:nvSpPr>
        <p:spPr>
          <a:xfrm>
            <a:off x="12344400" y="5010150"/>
            <a:ext cx="10366376" cy="7369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Yalnızca Başlık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2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oş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lı İçerik" type="objTx">
  <p:cSld name="OBJECT_WITH_CAPTIO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1679577" y="914400"/>
            <a:ext cx="7864475" cy="32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Calibri"/>
              <a:buNone/>
              <a:defRPr sz="6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10366376" y="1974851"/>
            <a:ext cx="12344400" cy="974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6350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400"/>
              <a:buChar char="•"/>
              <a:defRPr sz="6400"/>
            </a:lvl1pPr>
            <a:lvl2pPr marL="914400" lvl="1" indent="-584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600"/>
              <a:buChar char="•"/>
              <a:defRPr sz="56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marL="2286000" lvl="4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marL="2743200" lvl="5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6pPr>
            <a:lvl7pPr marL="3200400" lvl="6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7pPr>
            <a:lvl8pPr marL="3657600" lvl="7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8pPr>
            <a:lvl9pPr marL="4114800" lvl="8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9pPr>
          </a:lstStyle>
          <a:p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body" idx="2"/>
          </p:nvPr>
        </p:nvSpPr>
        <p:spPr>
          <a:xfrm>
            <a:off x="1679577" y="4114800"/>
            <a:ext cx="7864475" cy="7623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5pPr>
            <a:lvl6pPr marL="2743200" lvl="5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6pPr>
            <a:lvl7pPr marL="3200400" lvl="6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7pPr>
            <a:lvl8pPr marL="3657600" lvl="7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8pPr>
            <a:lvl9pPr marL="4114800" lvl="8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4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lı Resim" type="picTx">
  <p:cSld name="PICTURE_WITH_CAPTION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1679577" y="914400"/>
            <a:ext cx="7864475" cy="32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Calibri"/>
              <a:buNone/>
              <a:defRPr sz="6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>
            <a:spLocks noGrp="1"/>
          </p:cNvSpPr>
          <p:nvPr>
            <p:ph type="pic" idx="2"/>
          </p:nvPr>
        </p:nvSpPr>
        <p:spPr>
          <a:xfrm>
            <a:off x="10366376" y="1974851"/>
            <a:ext cx="12344400" cy="9747250"/>
          </a:xfrm>
          <a:prstGeom prst="rect">
            <a:avLst/>
          </a:prstGeom>
          <a:noFill/>
          <a:ln>
            <a:noFill/>
          </a:ln>
        </p:spPr>
      </p:sp>
      <p:sp>
        <p:nvSpPr>
          <p:cNvPr id="72" name="Google Shape;72;p15"/>
          <p:cNvSpPr txBox="1">
            <a:spLocks noGrp="1"/>
          </p:cNvSpPr>
          <p:nvPr>
            <p:ph type="body" idx="1"/>
          </p:nvPr>
        </p:nvSpPr>
        <p:spPr>
          <a:xfrm>
            <a:off x="1679577" y="4114800"/>
            <a:ext cx="7864475" cy="7623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5pPr>
            <a:lvl6pPr marL="2743200" lvl="5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6pPr>
            <a:lvl7pPr marL="3200400" lvl="6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7pPr>
            <a:lvl8pPr marL="3657600" lvl="7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8pPr>
            <a:lvl9pPr marL="4114800" lvl="8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5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5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6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0" y="0"/>
            <a:ext cx="24384000" cy="13772512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6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800"/>
              <a:buFont typeface="Calibri"/>
              <a:buNone/>
              <a:defRPr sz="8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6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5842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33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82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6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  <p:sp>
        <p:nvSpPr>
          <p:cNvPr id="16" name="Google Shape;16;p6"/>
          <p:cNvSpPr/>
          <p:nvPr/>
        </p:nvSpPr>
        <p:spPr>
          <a:xfrm>
            <a:off x="0" y="13230665"/>
            <a:ext cx="24384000" cy="543911"/>
          </a:xfrm>
          <a:prstGeom prst="rect">
            <a:avLst/>
          </a:prstGeom>
          <a:solidFill>
            <a:srgbClr val="C71F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" name="Google Shape;17;p6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0" y="0"/>
            <a:ext cx="13606073" cy="147240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6"/>
          <p:cNvSpPr txBox="1"/>
          <p:nvPr/>
        </p:nvSpPr>
        <p:spPr>
          <a:xfrm>
            <a:off x="0" y="13285458"/>
            <a:ext cx="24383999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tr-TR"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Kurumsal Gelişim ve Planlama Koordinatörlüğü</a:t>
            </a:r>
            <a:endParaRPr sz="20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9"/>
          <p:cNvSpPr/>
          <p:nvPr/>
        </p:nvSpPr>
        <p:spPr>
          <a:xfrm>
            <a:off x="5332180" y="13329605"/>
            <a:ext cx="13716003" cy="386394"/>
          </a:xfrm>
          <a:prstGeom prst="rect">
            <a:avLst/>
          </a:prstGeom>
          <a:solidFill>
            <a:srgbClr val="C71F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19"/>
          <p:cNvSpPr txBox="1"/>
          <p:nvPr/>
        </p:nvSpPr>
        <p:spPr>
          <a:xfrm>
            <a:off x="5533808" y="13329605"/>
            <a:ext cx="13359077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tr-TR"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Kurumsal Gelişim ve Planlama Koordinatörlüğü</a:t>
            </a:r>
            <a:endParaRPr sz="1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1" name="Google Shape;131;p19"/>
          <p:cNvCxnSpPr/>
          <p:nvPr/>
        </p:nvCxnSpPr>
        <p:spPr>
          <a:xfrm>
            <a:off x="7222443" y="2650007"/>
            <a:ext cx="10734261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32" name="Google Shape;132;p19"/>
          <p:cNvSpPr/>
          <p:nvPr/>
        </p:nvSpPr>
        <p:spPr>
          <a:xfrm>
            <a:off x="-318051" y="3139440"/>
            <a:ext cx="1593244" cy="9539970"/>
          </a:xfrm>
          <a:prstGeom prst="rect">
            <a:avLst/>
          </a:prstGeom>
          <a:solidFill>
            <a:srgbClr val="2C0101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19"/>
          <p:cNvSpPr txBox="1"/>
          <p:nvPr/>
        </p:nvSpPr>
        <p:spPr>
          <a:xfrm rot="-5400000">
            <a:off x="-3998446" y="7286198"/>
            <a:ext cx="9124124" cy="1246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tr-TR" sz="50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Bloom</a:t>
            </a:r>
            <a:r>
              <a:rPr lang="tr-TR" sz="5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Taksonomisi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19"/>
          <p:cNvSpPr txBox="1"/>
          <p:nvPr/>
        </p:nvSpPr>
        <p:spPr>
          <a:xfrm>
            <a:off x="0" y="1472399"/>
            <a:ext cx="24384000" cy="100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 algn="ctr">
              <a:lnSpc>
                <a:spcPct val="90000"/>
              </a:lnSpc>
              <a:buClr>
                <a:srgbClr val="FFFF00"/>
              </a:buClr>
              <a:buSzPts val="6400"/>
            </a:pPr>
            <a:r>
              <a:rPr lang="tr-TR" sz="6400" b="1" dirty="0" err="1">
                <a:solidFill>
                  <a:srgbClr val="FFFF00"/>
                </a:solidFill>
              </a:rPr>
              <a:t>Bloom’un</a:t>
            </a:r>
            <a:r>
              <a:rPr lang="tr-TR" sz="6400" b="1" dirty="0">
                <a:solidFill>
                  <a:srgbClr val="FFFF00"/>
                </a:solidFill>
              </a:rPr>
              <a:t> </a:t>
            </a:r>
            <a:r>
              <a:rPr lang="tr-TR" sz="6400" b="1" dirty="0" err="1" smtClean="0">
                <a:solidFill>
                  <a:srgbClr val="FFFF00"/>
                </a:solidFill>
              </a:rPr>
              <a:t>Devinişsel</a:t>
            </a:r>
            <a:r>
              <a:rPr lang="tr-TR" sz="6400" b="1" dirty="0" smtClean="0">
                <a:solidFill>
                  <a:srgbClr val="FFFF00"/>
                </a:solidFill>
              </a:rPr>
              <a:t> Alan </a:t>
            </a:r>
            <a:r>
              <a:rPr lang="tr-TR" sz="6400" b="1" dirty="0">
                <a:solidFill>
                  <a:srgbClr val="FFFF00"/>
                </a:solidFill>
              </a:rPr>
              <a:t>Taksonomisi</a:t>
            </a:r>
            <a:endParaRPr sz="4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" name="Resim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159" y="2823216"/>
            <a:ext cx="15750827" cy="9248750"/>
          </a:xfrm>
          <a:prstGeom prst="rect">
            <a:avLst/>
          </a:prstGeom>
        </p:spPr>
      </p:pic>
      <p:sp>
        <p:nvSpPr>
          <p:cNvPr id="3" name="Dikdörtgen 2"/>
          <p:cNvSpPr/>
          <p:nvPr/>
        </p:nvSpPr>
        <p:spPr>
          <a:xfrm>
            <a:off x="1953774" y="12285287"/>
            <a:ext cx="2201388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400" dirty="0" smtClean="0">
                <a:solidFill>
                  <a:schemeClr val="bg1"/>
                </a:solidFill>
              </a:rPr>
              <a:t>«</a:t>
            </a:r>
            <a:r>
              <a:rPr lang="tr-TR" sz="2400" dirty="0">
                <a:solidFill>
                  <a:schemeClr val="bg1"/>
                </a:solidFill>
              </a:rPr>
              <a:t>beyin fonksiyonlarının ve kas hareketlerinin koordinasyonunu içeren fiziksel beceriler üzerine</a:t>
            </a:r>
            <a:r>
              <a:rPr lang="tr-TR" sz="2400" dirty="0" smtClean="0">
                <a:solidFill>
                  <a:schemeClr val="bg1"/>
                </a:solidFill>
              </a:rPr>
              <a:t>»</a:t>
            </a:r>
            <a:endParaRPr lang="tr-TR" sz="2400" dirty="0">
              <a:solidFill>
                <a:schemeClr val="bg1"/>
              </a:solidFill>
            </a:endParaRPr>
          </a:p>
          <a:p>
            <a:pPr algn="ctr"/>
            <a:r>
              <a:rPr lang="tr-TR" sz="2400" dirty="0">
                <a:solidFill>
                  <a:schemeClr val="bg1"/>
                </a:solidFill>
              </a:rPr>
              <a:t>«genellikle, sağlık bilimleri, sanat, müzik, mühendislik, tiyatro ve beden eğitimi ve laboratuvar çalışmaları gerektiren alanlarda»</a:t>
            </a:r>
          </a:p>
        </p:txBody>
      </p:sp>
    </p:spTree>
    <p:extLst>
      <p:ext uri="{BB962C8B-B14F-4D97-AF65-F5344CB8AC3E}">
        <p14:creationId xmlns:p14="http://schemas.microsoft.com/office/powerpoint/2010/main" val="3462788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9"/>
          <p:cNvSpPr/>
          <p:nvPr/>
        </p:nvSpPr>
        <p:spPr>
          <a:xfrm>
            <a:off x="5332180" y="13329605"/>
            <a:ext cx="13716003" cy="386394"/>
          </a:xfrm>
          <a:prstGeom prst="rect">
            <a:avLst/>
          </a:prstGeom>
          <a:solidFill>
            <a:srgbClr val="C71F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19"/>
          <p:cNvSpPr txBox="1"/>
          <p:nvPr/>
        </p:nvSpPr>
        <p:spPr>
          <a:xfrm>
            <a:off x="5533808" y="13329605"/>
            <a:ext cx="13359077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tr-TR"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Kurumsal Gelişim ve Planlama Koordinatörlüğü</a:t>
            </a:r>
            <a:endParaRPr sz="1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1" name="Google Shape;131;p19"/>
          <p:cNvCxnSpPr/>
          <p:nvPr/>
        </p:nvCxnSpPr>
        <p:spPr>
          <a:xfrm>
            <a:off x="7222443" y="2650007"/>
            <a:ext cx="10734261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32" name="Google Shape;132;p19"/>
          <p:cNvSpPr/>
          <p:nvPr/>
        </p:nvSpPr>
        <p:spPr>
          <a:xfrm>
            <a:off x="-318051" y="3139440"/>
            <a:ext cx="1593244" cy="9539970"/>
          </a:xfrm>
          <a:prstGeom prst="rect">
            <a:avLst/>
          </a:prstGeom>
          <a:solidFill>
            <a:srgbClr val="2C0101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19"/>
          <p:cNvSpPr txBox="1"/>
          <p:nvPr/>
        </p:nvSpPr>
        <p:spPr>
          <a:xfrm rot="-5400000">
            <a:off x="-3998446" y="7286198"/>
            <a:ext cx="9124124" cy="1246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tr-TR" sz="50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Bloom</a:t>
            </a:r>
            <a:r>
              <a:rPr lang="tr-TR" sz="5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Taksonomisi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19"/>
          <p:cNvSpPr txBox="1"/>
          <p:nvPr/>
        </p:nvSpPr>
        <p:spPr>
          <a:xfrm>
            <a:off x="0" y="1472399"/>
            <a:ext cx="24384000" cy="100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lvl="0" algn="ctr">
              <a:lnSpc>
                <a:spcPct val="90000"/>
              </a:lnSpc>
              <a:buClr>
                <a:srgbClr val="FFFF00"/>
              </a:buClr>
              <a:buSzPts val="6400"/>
            </a:pPr>
            <a:r>
              <a:rPr lang="tr-TR" sz="6400" b="1" dirty="0" err="1" smtClean="0">
                <a:solidFill>
                  <a:srgbClr val="FFFF00"/>
                </a:solidFill>
              </a:rPr>
              <a:t>Bloom’un</a:t>
            </a:r>
            <a:r>
              <a:rPr lang="tr-TR" sz="6400" b="1" dirty="0" smtClean="0">
                <a:solidFill>
                  <a:srgbClr val="FFFF00"/>
                </a:solidFill>
              </a:rPr>
              <a:t> </a:t>
            </a:r>
            <a:r>
              <a:rPr lang="tr-TR" sz="6400" b="1" dirty="0" err="1">
                <a:solidFill>
                  <a:srgbClr val="FFFF00"/>
                </a:solidFill>
              </a:rPr>
              <a:t>Devinişsel</a:t>
            </a:r>
            <a:r>
              <a:rPr lang="tr-TR" sz="6400" b="1" dirty="0">
                <a:solidFill>
                  <a:srgbClr val="FFFF00"/>
                </a:solidFill>
              </a:rPr>
              <a:t> Alan Taksonomisi: Tanım ve Süreç Fiilleri</a:t>
            </a:r>
            <a:endParaRPr sz="4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6124428"/>
              </p:ext>
            </p:extLst>
          </p:nvPr>
        </p:nvGraphicFramePr>
        <p:xfrm>
          <a:off x="1533632" y="2970022"/>
          <a:ext cx="22569952" cy="10189014"/>
        </p:xfrm>
        <a:graphic>
          <a:graphicData uri="http://schemas.openxmlformats.org/drawingml/2006/table">
            <a:tbl>
              <a:tblPr/>
              <a:tblGrid>
                <a:gridCol w="3416805">
                  <a:extLst>
                    <a:ext uri="{9D8B030D-6E8A-4147-A177-3AD203B41FA5}">
                      <a16:colId xmlns:a16="http://schemas.microsoft.com/office/drawing/2014/main" val="3736551657"/>
                    </a:ext>
                  </a:extLst>
                </a:gridCol>
                <a:gridCol w="19153147">
                  <a:extLst>
                    <a:ext uri="{9D8B030D-6E8A-4147-A177-3AD203B41FA5}">
                      <a16:colId xmlns:a16="http://schemas.microsoft.com/office/drawing/2014/main" val="3114661480"/>
                    </a:ext>
                  </a:extLst>
                </a:gridCol>
              </a:tblGrid>
              <a:tr h="622703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4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Taksonomi Düzeyi</a:t>
                      </a:r>
                      <a:endParaRPr lang="tr-TR" sz="240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4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Algılama</a:t>
                      </a:r>
                      <a:endParaRPr lang="tr-TR" sz="240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4233982"/>
                  </a:ext>
                </a:extLst>
              </a:tr>
              <a:tr h="622703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4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Tanım</a:t>
                      </a:r>
                      <a:endParaRPr lang="tr-TR" sz="240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4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Fiziksel faaliyetin gerçekleştirilebilmesi amacıyla gözlemlenen ipuçlarını kullanabilmesidir.</a:t>
                      </a:r>
                      <a:endParaRPr lang="tr-TR" sz="240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7881295"/>
                  </a:ext>
                </a:extLst>
              </a:tr>
              <a:tr h="1659323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4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Süreç Fiili</a:t>
                      </a:r>
                      <a:endParaRPr lang="tr-TR" sz="240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4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Gözlemlemek, seçmek,  anlatmak, tespit etmek, ayırt etmek, belirlemek, tanımak, ayırmak, ilişkilendirmek vb. </a:t>
                      </a:r>
                      <a:endParaRPr lang="tr-TR" sz="240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4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Örneğin,</a:t>
                      </a:r>
                      <a:endParaRPr lang="tr-TR" sz="240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4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Gözleri kapalı iken verilen bir maddenin ne olduğunu diğer duyu organları yardımı ile tanır.</a:t>
                      </a:r>
                      <a:endParaRPr lang="tr-TR" sz="240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7513661"/>
                  </a:ext>
                </a:extLst>
              </a:tr>
              <a:tr h="622703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4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40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4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40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6381027"/>
                  </a:ext>
                </a:extLst>
              </a:tr>
              <a:tr h="622703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4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Taksonomi Düzeyi</a:t>
                      </a:r>
                      <a:endParaRPr lang="tr-TR" sz="240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4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Kurulma (Hazırbulunuşluk)</a:t>
                      </a:r>
                      <a:endParaRPr lang="tr-TR" sz="240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844939"/>
                  </a:ext>
                </a:extLst>
              </a:tr>
              <a:tr h="622703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4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Tanım</a:t>
                      </a:r>
                      <a:endParaRPr lang="tr-TR" sz="240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4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Belirli bir eylemi gerçekleştirme için hazır bulunuşluğa sahip olmasıdır.</a:t>
                      </a:r>
                      <a:endParaRPr lang="tr-TR" sz="240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4447490"/>
                  </a:ext>
                </a:extLst>
              </a:tr>
              <a:tr h="1659323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4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Süreç Fiili</a:t>
                      </a:r>
                      <a:endParaRPr lang="tr-TR" sz="240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4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Taklit etmek, göstermek, ilişkilendirmek, denemek,  başlamak, sergilemek, açıklamak, hareket etmek, ilerlemek, tepki vermek, göstermek, ifade etmek, gönüllü olmak vb. </a:t>
                      </a:r>
                      <a:endParaRPr lang="tr-TR" sz="240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4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Örneğin,</a:t>
                      </a:r>
                      <a:endParaRPr lang="tr-TR" sz="240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4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Beden eğitim dersinde kısa mesafe koşuları için vücudu hazır duruma getirir.</a:t>
                      </a:r>
                      <a:endParaRPr lang="tr-TR" sz="240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2146990"/>
                  </a:ext>
                </a:extLst>
              </a:tr>
              <a:tr h="622703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4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40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4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40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3390362"/>
                  </a:ext>
                </a:extLst>
              </a:tr>
              <a:tr h="622703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4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Taksonomi Düzeyi</a:t>
                      </a:r>
                      <a:endParaRPr lang="tr-TR" sz="240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4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Kılavuzla Yapma</a:t>
                      </a:r>
                      <a:endParaRPr lang="tr-TR" sz="240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3630825"/>
                  </a:ext>
                </a:extLst>
              </a:tr>
              <a:tr h="622703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4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Tanım</a:t>
                      </a:r>
                      <a:endParaRPr lang="tr-TR" sz="240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4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Bir fiziksel beceriyi kazanmaya yönelik deneme yanılma girişimidir.</a:t>
                      </a:r>
                      <a:endParaRPr lang="tr-TR" sz="240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7614127"/>
                  </a:ext>
                </a:extLst>
              </a:tr>
              <a:tr h="1659323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4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Süreç Fiili</a:t>
                      </a:r>
                      <a:endParaRPr lang="tr-TR" sz="240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Yönergeleri izlemek, takip etmek, sökmek,  kopyalamak, çizimi aktarmak, izlemek, karşılık vermek, çoğaltmak vb. </a:t>
                      </a:r>
                      <a:endParaRPr lang="tr-TR" sz="2400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Örneğin,</a:t>
                      </a:r>
                      <a:endParaRPr lang="tr-TR" sz="2400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Bir dinamoyu öğretmenin yardımı ile söker.</a:t>
                      </a:r>
                      <a:endParaRPr lang="tr-TR" sz="2400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2128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5841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9"/>
          <p:cNvSpPr/>
          <p:nvPr/>
        </p:nvSpPr>
        <p:spPr>
          <a:xfrm>
            <a:off x="5332180" y="13329605"/>
            <a:ext cx="13716003" cy="386394"/>
          </a:xfrm>
          <a:prstGeom prst="rect">
            <a:avLst/>
          </a:prstGeom>
          <a:solidFill>
            <a:srgbClr val="C71F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19"/>
          <p:cNvSpPr txBox="1"/>
          <p:nvPr/>
        </p:nvSpPr>
        <p:spPr>
          <a:xfrm>
            <a:off x="5533808" y="13329605"/>
            <a:ext cx="13359077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tr-TR"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Kurumsal Gelişim ve Planlama Koordinatörlüğü</a:t>
            </a:r>
            <a:endParaRPr sz="1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1" name="Google Shape;131;p19"/>
          <p:cNvCxnSpPr/>
          <p:nvPr/>
        </p:nvCxnSpPr>
        <p:spPr>
          <a:xfrm>
            <a:off x="7222443" y="2650007"/>
            <a:ext cx="10734261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32" name="Google Shape;132;p19"/>
          <p:cNvSpPr/>
          <p:nvPr/>
        </p:nvSpPr>
        <p:spPr>
          <a:xfrm>
            <a:off x="-318051" y="3139440"/>
            <a:ext cx="1593244" cy="9539970"/>
          </a:xfrm>
          <a:prstGeom prst="rect">
            <a:avLst/>
          </a:prstGeom>
          <a:solidFill>
            <a:srgbClr val="2C0101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19"/>
          <p:cNvSpPr txBox="1"/>
          <p:nvPr/>
        </p:nvSpPr>
        <p:spPr>
          <a:xfrm rot="-5400000">
            <a:off x="-3998446" y="7286198"/>
            <a:ext cx="9124124" cy="1246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tr-TR" sz="50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Bloom</a:t>
            </a:r>
            <a:r>
              <a:rPr lang="tr-TR" sz="5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Taksonomisi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19"/>
          <p:cNvSpPr txBox="1"/>
          <p:nvPr/>
        </p:nvSpPr>
        <p:spPr>
          <a:xfrm>
            <a:off x="0" y="1472399"/>
            <a:ext cx="24384000" cy="100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lvl="0" algn="ctr">
              <a:lnSpc>
                <a:spcPct val="90000"/>
              </a:lnSpc>
              <a:buClr>
                <a:srgbClr val="FFFF00"/>
              </a:buClr>
              <a:buSzPts val="6400"/>
            </a:pPr>
            <a:r>
              <a:rPr lang="tr-TR" sz="6400" b="1" dirty="0" err="1" smtClean="0">
                <a:solidFill>
                  <a:srgbClr val="FFFF00"/>
                </a:solidFill>
              </a:rPr>
              <a:t>Bloom’un</a:t>
            </a:r>
            <a:r>
              <a:rPr lang="tr-TR" sz="6400" b="1" dirty="0" smtClean="0">
                <a:solidFill>
                  <a:srgbClr val="FFFF00"/>
                </a:solidFill>
              </a:rPr>
              <a:t> </a:t>
            </a:r>
            <a:r>
              <a:rPr lang="tr-TR" sz="6400" b="1" dirty="0" err="1">
                <a:solidFill>
                  <a:srgbClr val="FFFF00"/>
                </a:solidFill>
              </a:rPr>
              <a:t>Devinişsel</a:t>
            </a:r>
            <a:r>
              <a:rPr lang="tr-TR" sz="6400" b="1" dirty="0">
                <a:solidFill>
                  <a:srgbClr val="FFFF00"/>
                </a:solidFill>
              </a:rPr>
              <a:t> Alan Taksonomisi: Tanım ve Süreç Fiilleri</a:t>
            </a:r>
            <a:endParaRPr sz="4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8204791"/>
              </p:ext>
            </p:extLst>
          </p:nvPr>
        </p:nvGraphicFramePr>
        <p:xfrm>
          <a:off x="1275193" y="2913474"/>
          <a:ext cx="22603437" cy="10229466"/>
        </p:xfrm>
        <a:graphic>
          <a:graphicData uri="http://schemas.openxmlformats.org/drawingml/2006/table">
            <a:tbl>
              <a:tblPr/>
              <a:tblGrid>
                <a:gridCol w="3421874">
                  <a:extLst>
                    <a:ext uri="{9D8B030D-6E8A-4147-A177-3AD203B41FA5}">
                      <a16:colId xmlns:a16="http://schemas.microsoft.com/office/drawing/2014/main" val="3340248165"/>
                    </a:ext>
                  </a:extLst>
                </a:gridCol>
                <a:gridCol w="19181563">
                  <a:extLst>
                    <a:ext uri="{9D8B030D-6E8A-4147-A177-3AD203B41FA5}">
                      <a16:colId xmlns:a16="http://schemas.microsoft.com/office/drawing/2014/main" val="935689954"/>
                    </a:ext>
                  </a:extLst>
                </a:gridCol>
              </a:tblGrid>
              <a:tr h="623847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25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Taksonomi Düzeyi</a:t>
                      </a:r>
                      <a:endParaRPr lang="tr-TR" sz="225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25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Mekanikleşme</a:t>
                      </a:r>
                      <a:endParaRPr lang="tr-TR" sz="225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2615407"/>
                  </a:ext>
                </a:extLst>
              </a:tr>
              <a:tr h="623847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25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Tanım</a:t>
                      </a:r>
                      <a:endParaRPr lang="tr-TR" sz="225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25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Öğrenilen becerilerin alışkanlık haline gelmesi, hareketlerin daha düzgün bir şekilde daha az çaba harcayarak ve daha profesyonelce yapılmasıdır.</a:t>
                      </a:r>
                      <a:endParaRPr lang="tr-TR" sz="225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1981457"/>
                  </a:ext>
                </a:extLst>
              </a:tr>
              <a:tr h="166237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25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Süreç Fiili</a:t>
                      </a:r>
                      <a:endParaRPr lang="tr-TR" sz="225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25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Yerine getirmek (orijinal kaynak olmadan), hareket etmek, parçaları birleştirmek, ayar yapmak, inşa etmek, parçalara ayırmak, sergilemek, bağlamak, tutturmak, öğütmek, ısıtmak, ölçüm yapmak, onarmak, karıştırmak, organize etmek, taslağını çıkarmak vb.</a:t>
                      </a:r>
                      <a:endParaRPr lang="tr-TR" sz="225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25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Örneğin,</a:t>
                      </a:r>
                      <a:endParaRPr lang="tr-TR" sz="225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25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Bisiklet kullanır.</a:t>
                      </a:r>
                      <a:endParaRPr lang="tr-TR" sz="225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9877525"/>
                  </a:ext>
                </a:extLst>
              </a:tr>
              <a:tr h="623847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25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25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25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25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6461006"/>
                  </a:ext>
                </a:extLst>
              </a:tr>
              <a:tr h="623847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25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Taksonomi Düzeyi</a:t>
                      </a:r>
                      <a:endParaRPr lang="tr-TR" sz="225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25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Beceri Haline Getirme</a:t>
                      </a:r>
                      <a:endParaRPr lang="tr-TR" sz="225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5540598"/>
                  </a:ext>
                </a:extLst>
              </a:tr>
              <a:tr h="623847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25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Tanım</a:t>
                      </a:r>
                      <a:endParaRPr lang="tr-TR" sz="225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25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Eylem boyunca yapılan hareketlerin otomatikleşmesi, aktivitelerin çok az bir çaba sarf ederek doğru bir şekilde profesyonel olarak gerçekleştirilmesidir.</a:t>
                      </a:r>
                      <a:endParaRPr lang="tr-TR" sz="225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6354402"/>
                  </a:ext>
                </a:extLst>
              </a:tr>
              <a:tr h="166237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25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Süreç Fiili</a:t>
                      </a:r>
                      <a:endParaRPr lang="tr-TR" sz="225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2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Yapmak, oluşturmak, tamir etmek, birleştirmek (istenilen süre, nitelik ve yeterlikte), parçaları birleştirmek, ayar yapmak, inşa etmek, parçalara ayırmak, sergilemek, bağlamak, tutturmak, öğütmek, ısıtmak, ölçüm yapmak, onarmak, karıştırmak, organize etmek, taslağını çıkarmak vb.</a:t>
                      </a:r>
                      <a:endParaRPr lang="tr-TR" sz="2250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25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Örneğin,</a:t>
                      </a:r>
                      <a:endParaRPr lang="tr-TR" sz="2250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2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Damardan kanı, kurallarına uygun olarak 1 dakikada alır.</a:t>
                      </a:r>
                      <a:endParaRPr lang="tr-TR" sz="2250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142474"/>
                  </a:ext>
                </a:extLst>
              </a:tr>
              <a:tr h="623847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25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25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25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25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1954502"/>
                  </a:ext>
                </a:extLst>
              </a:tr>
              <a:tr h="623847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25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Taksonomi Düzeyi</a:t>
                      </a:r>
                      <a:endParaRPr lang="tr-TR" sz="225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25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Uyum/Duruma Uydurma(Adaptasyon)</a:t>
                      </a:r>
                      <a:endParaRPr lang="tr-TR" sz="225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7915297"/>
                  </a:ext>
                </a:extLst>
              </a:tr>
              <a:tr h="623847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25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Tanım</a:t>
                      </a:r>
                      <a:endParaRPr lang="tr-TR" sz="225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25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Becerilerin oldukça gelişmesi, her hangi bir sorun çıktığında ya da özel istekler doğrultusunda öğrenilen hareketlerin değiştirilebilme yetisine sahip olunmasıdır.</a:t>
                      </a:r>
                      <a:endParaRPr lang="tr-TR" sz="225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0105388"/>
                  </a:ext>
                </a:extLst>
              </a:tr>
              <a:tr h="166237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25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Süreç Fiili</a:t>
                      </a:r>
                      <a:endParaRPr lang="tr-TR" sz="225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2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Koordine etmek, telaffuz etmek, uyarlamak, organize etmek, çeşitlendirmek, değiştirmek, yeniden düzenlemek, revize etmek vb.</a:t>
                      </a:r>
                      <a:endParaRPr lang="tr-TR" sz="2250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25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Örneğin,</a:t>
                      </a:r>
                      <a:endParaRPr lang="tr-TR" sz="2250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2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İlk kez karşılaştığı altı silindirli bir motorun </a:t>
                      </a:r>
                      <a:r>
                        <a:rPr lang="tr-TR" sz="225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subap</a:t>
                      </a:r>
                      <a:r>
                        <a:rPr lang="tr-TR" sz="22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ayarını, </a:t>
                      </a:r>
                      <a:r>
                        <a:rPr lang="tr-TR" sz="225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moto</a:t>
                      </a:r>
                      <a:r>
                        <a:rPr lang="tr-TR" sz="22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kataloğuna bakarak azami 25 dakikada yapar.</a:t>
                      </a:r>
                      <a:endParaRPr lang="tr-TR" sz="2250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857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339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9"/>
          <p:cNvSpPr/>
          <p:nvPr/>
        </p:nvSpPr>
        <p:spPr>
          <a:xfrm>
            <a:off x="5332180" y="13329605"/>
            <a:ext cx="13716003" cy="386394"/>
          </a:xfrm>
          <a:prstGeom prst="rect">
            <a:avLst/>
          </a:prstGeom>
          <a:solidFill>
            <a:srgbClr val="C71F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19"/>
          <p:cNvSpPr txBox="1"/>
          <p:nvPr/>
        </p:nvSpPr>
        <p:spPr>
          <a:xfrm>
            <a:off x="5533808" y="13329605"/>
            <a:ext cx="13359077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tr-TR"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Kurumsal Gelişim ve Planlama Koordinatörlüğü</a:t>
            </a:r>
            <a:endParaRPr sz="1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1" name="Google Shape;131;p19"/>
          <p:cNvCxnSpPr/>
          <p:nvPr/>
        </p:nvCxnSpPr>
        <p:spPr>
          <a:xfrm>
            <a:off x="7222443" y="2650007"/>
            <a:ext cx="10734261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32" name="Google Shape;132;p19"/>
          <p:cNvSpPr/>
          <p:nvPr/>
        </p:nvSpPr>
        <p:spPr>
          <a:xfrm>
            <a:off x="-318051" y="3139440"/>
            <a:ext cx="1593244" cy="9539970"/>
          </a:xfrm>
          <a:prstGeom prst="rect">
            <a:avLst/>
          </a:prstGeom>
          <a:solidFill>
            <a:srgbClr val="2C0101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19"/>
          <p:cNvSpPr txBox="1"/>
          <p:nvPr/>
        </p:nvSpPr>
        <p:spPr>
          <a:xfrm rot="-5400000">
            <a:off x="-3998446" y="7286198"/>
            <a:ext cx="9124124" cy="1246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tr-TR" sz="50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Bloom</a:t>
            </a:r>
            <a:r>
              <a:rPr lang="tr-TR" sz="5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Taksonomisi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19"/>
          <p:cNvSpPr txBox="1"/>
          <p:nvPr/>
        </p:nvSpPr>
        <p:spPr>
          <a:xfrm>
            <a:off x="0" y="1472399"/>
            <a:ext cx="24384000" cy="100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lvl="0" algn="ctr">
              <a:lnSpc>
                <a:spcPct val="90000"/>
              </a:lnSpc>
              <a:buClr>
                <a:srgbClr val="FFFF00"/>
              </a:buClr>
              <a:buSzPts val="6400"/>
            </a:pPr>
            <a:r>
              <a:rPr lang="tr-TR" sz="6400" b="1" dirty="0" err="1" smtClean="0">
                <a:solidFill>
                  <a:srgbClr val="FFFF00"/>
                </a:solidFill>
              </a:rPr>
              <a:t>Bloom’un</a:t>
            </a:r>
            <a:r>
              <a:rPr lang="tr-TR" sz="6400" b="1" dirty="0" smtClean="0">
                <a:solidFill>
                  <a:srgbClr val="FFFF00"/>
                </a:solidFill>
              </a:rPr>
              <a:t> </a:t>
            </a:r>
            <a:r>
              <a:rPr lang="tr-TR" sz="6400" b="1" dirty="0" err="1">
                <a:solidFill>
                  <a:srgbClr val="FFFF00"/>
                </a:solidFill>
              </a:rPr>
              <a:t>Devinişsel</a:t>
            </a:r>
            <a:r>
              <a:rPr lang="tr-TR" sz="6400" b="1" dirty="0">
                <a:solidFill>
                  <a:srgbClr val="FFFF00"/>
                </a:solidFill>
              </a:rPr>
              <a:t> Alan Taksonomisi: Tanım ve Süreç Fiilleri</a:t>
            </a:r>
            <a:endParaRPr sz="4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2818083"/>
              </p:ext>
            </p:extLst>
          </p:nvPr>
        </p:nvGraphicFramePr>
        <p:xfrm>
          <a:off x="1533632" y="3139440"/>
          <a:ext cx="22368784" cy="3271374"/>
        </p:xfrm>
        <a:graphic>
          <a:graphicData uri="http://schemas.openxmlformats.org/drawingml/2006/table">
            <a:tbl>
              <a:tblPr/>
              <a:tblGrid>
                <a:gridCol w="3386350">
                  <a:extLst>
                    <a:ext uri="{9D8B030D-6E8A-4147-A177-3AD203B41FA5}">
                      <a16:colId xmlns:a16="http://schemas.microsoft.com/office/drawing/2014/main" val="1352538260"/>
                    </a:ext>
                  </a:extLst>
                </a:gridCol>
                <a:gridCol w="18982434">
                  <a:extLst>
                    <a:ext uri="{9D8B030D-6E8A-4147-A177-3AD203B41FA5}">
                      <a16:colId xmlns:a16="http://schemas.microsoft.com/office/drawing/2014/main" val="3493705482"/>
                    </a:ext>
                  </a:extLst>
                </a:gridCol>
              </a:tblGrid>
              <a:tr h="691315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4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Taksonomi Düzeyi</a:t>
                      </a:r>
                      <a:endParaRPr lang="tr-TR" sz="240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4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Yaratma</a:t>
                      </a:r>
                      <a:endParaRPr lang="tr-TR" sz="240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0972775"/>
                  </a:ext>
                </a:extLst>
              </a:tr>
              <a:tr h="691315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4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Tanım</a:t>
                      </a:r>
                      <a:endParaRPr lang="tr-TR" sz="240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4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Özel durumlarda yaratıcılığın kullanılabilmesini sağlayacak kadar profesyonelleşilmesidir.</a:t>
                      </a:r>
                      <a:endParaRPr lang="tr-TR" sz="240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7047158"/>
                  </a:ext>
                </a:extLst>
              </a:tr>
              <a:tr h="1842154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4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Süreç Fiili</a:t>
                      </a:r>
                      <a:endParaRPr lang="tr-TR" sz="240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Yaratmak, inşa etmek, sergilemek, performans göstermek, düzenlemek, kurmak, inşa etmek, birleştirmek, bestelemek, tasarlamak, </a:t>
                      </a:r>
                      <a:r>
                        <a:rPr lang="tr-TR" sz="24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insiyatif</a:t>
                      </a:r>
                      <a:r>
                        <a:rPr lang="tr-TR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almak, özgün eser oluşturmak vb.</a:t>
                      </a:r>
                      <a:endParaRPr lang="tr-TR" sz="2400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Örneğin,</a:t>
                      </a:r>
                      <a:endParaRPr lang="tr-TR" sz="2400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tr-TR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Yeni/orijinal bir beste yapar.</a:t>
                      </a:r>
                      <a:endParaRPr lang="tr-TR" sz="2400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655665"/>
                  </a:ext>
                </a:extLst>
              </a:tr>
            </a:tbl>
          </a:graphicData>
        </a:graphic>
      </p:graphicFrame>
      <p:sp>
        <p:nvSpPr>
          <p:cNvPr id="3" name="Dikdörtgen 2"/>
          <p:cNvSpPr/>
          <p:nvPr/>
        </p:nvSpPr>
        <p:spPr>
          <a:xfrm>
            <a:off x="1533632" y="6872116"/>
            <a:ext cx="22368784" cy="972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  <a:spcAft>
                <a:spcPts val="600"/>
              </a:spcAft>
            </a:pPr>
            <a:r>
              <a:rPr lang="tr-TR" sz="26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Not: Süreç fiillerinin kullanımında </a:t>
            </a:r>
            <a:r>
              <a:rPr lang="tr-TR" sz="2600" i="1" u="sng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keskin bir ayrım söz konusu</a:t>
            </a:r>
            <a:r>
              <a:rPr lang="tr-TR" sz="26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i="1" u="sng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olmayıp</a:t>
            </a:r>
            <a:r>
              <a:rPr lang="tr-TR" sz="26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ilgili olduğu alanda (mühendislik, laboratuvar bilimi, sanat, müzik, tiyatro, drama, beden eğitimi, sağlık, vb.) kazandırılması amaçlanan kazanım ve öğrenme </a:t>
            </a:r>
            <a:r>
              <a:rPr lang="tr-TR" sz="2600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ürününün ilişkili </a:t>
            </a:r>
            <a:r>
              <a:rPr lang="tr-TR" sz="26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bilişsel, </a:t>
            </a:r>
            <a:r>
              <a:rPr lang="tr-TR" sz="2600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duyuşsal</a:t>
            </a:r>
            <a:r>
              <a:rPr lang="tr-TR" sz="26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2600" i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devinişsel</a:t>
            </a:r>
            <a:r>
              <a:rPr lang="tr-TR" sz="2600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alanların </a:t>
            </a:r>
            <a:r>
              <a:rPr lang="tr-TR" sz="26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dikkate </a:t>
            </a:r>
            <a:r>
              <a:rPr lang="tr-TR" sz="2600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alınarak yazılması </a:t>
            </a:r>
            <a:r>
              <a:rPr lang="tr-TR" sz="26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önemlidir. </a:t>
            </a:r>
            <a:endParaRPr lang="tr-TR" sz="2600" dirty="0">
              <a:solidFill>
                <a:schemeClr val="bg1"/>
              </a:solidFill>
              <a:effectLst/>
              <a:latin typeface="Gill Sans MT" panose="020B050202010402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844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eması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601</Words>
  <Application>Microsoft Office PowerPoint</Application>
  <PresentationFormat>Özel</PresentationFormat>
  <Paragraphs>79</Paragraphs>
  <Slides>4</Slides>
  <Notes>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9" baseType="lpstr">
      <vt:lpstr>Arial</vt:lpstr>
      <vt:lpstr>Calibri</vt:lpstr>
      <vt:lpstr>Gill Sans MT</vt:lpstr>
      <vt:lpstr>Times New Roman</vt:lpstr>
      <vt:lpstr>Office Theme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Alper BAYRAKDAR</dc:creator>
  <cp:lastModifiedBy>user</cp:lastModifiedBy>
  <cp:revision>22</cp:revision>
  <dcterms:created xsi:type="dcterms:W3CDTF">2022-11-04T08:14:34Z</dcterms:created>
  <dcterms:modified xsi:type="dcterms:W3CDTF">2023-12-14T06:43:50Z</dcterms:modified>
</cp:coreProperties>
</file>