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3" r:id="rId4"/>
    <p:sldId id="264" r:id="rId5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37764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8457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4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4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>
                <a:solidFill>
                  <a:srgbClr val="FFFF00"/>
                </a:solidFill>
              </a:rPr>
              <a:t>Bloom’un</a:t>
            </a:r>
            <a:r>
              <a:rPr lang="tr-TR" sz="6400" b="1" dirty="0">
                <a:solidFill>
                  <a:srgbClr val="FFFF00"/>
                </a:solidFill>
              </a:rPr>
              <a:t> </a:t>
            </a:r>
            <a:r>
              <a:rPr lang="tr-TR" sz="6400" b="1" dirty="0" err="1">
                <a:solidFill>
                  <a:srgbClr val="FFFF00"/>
                </a:solidFill>
              </a:rPr>
              <a:t>Duyuşsal</a:t>
            </a:r>
            <a:r>
              <a:rPr lang="tr-TR" sz="6400" b="1" dirty="0">
                <a:solidFill>
                  <a:srgbClr val="FFFF00"/>
                </a:solidFill>
              </a:rPr>
              <a:t> Alan Taksonomisi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27" y="2904147"/>
            <a:ext cx="18062638" cy="9775263"/>
          </a:xfrm>
          <a:prstGeom prst="rect">
            <a:avLst/>
          </a:prstGeom>
        </p:spPr>
      </p:pic>
      <p:sp>
        <p:nvSpPr>
          <p:cNvPr id="14" name="Google Shape;135;p19"/>
          <p:cNvSpPr txBox="1"/>
          <p:nvPr/>
        </p:nvSpPr>
        <p:spPr>
          <a:xfrm>
            <a:off x="987500" y="12432783"/>
            <a:ext cx="23170947" cy="1793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  <a:buClr>
                <a:schemeClr val="lt1"/>
              </a:buClr>
              <a:buSzPts val="3600"/>
            </a:pPr>
            <a:r>
              <a:rPr lang="tr-TR" sz="2600" dirty="0">
                <a:solidFill>
                  <a:schemeClr val="lt1"/>
                </a:solidFill>
              </a:rPr>
              <a:t>«öğrenmenin duygusal tarafı üzerine odaklanıp bilgi edinme isteğinden, inançların, fikirlerin ve davranışların birleştirilmesine kadar geniş bir alan» </a:t>
            </a:r>
            <a:endParaRPr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>
                <a:solidFill>
                  <a:srgbClr val="FFFF00"/>
                </a:solidFill>
              </a:rPr>
              <a:t>Bloom’un</a:t>
            </a:r>
            <a:r>
              <a:rPr lang="tr-TR" sz="6400" b="1" dirty="0">
                <a:solidFill>
                  <a:srgbClr val="FFFF00"/>
                </a:solidFill>
              </a:rPr>
              <a:t> </a:t>
            </a:r>
            <a:r>
              <a:rPr lang="tr-TR" sz="6400" b="1" dirty="0" err="1">
                <a:solidFill>
                  <a:srgbClr val="FFFF00"/>
                </a:solidFill>
              </a:rPr>
              <a:t>Duyuşsal</a:t>
            </a:r>
            <a:r>
              <a:rPr lang="tr-TR" sz="6400" b="1" dirty="0">
                <a:solidFill>
                  <a:srgbClr val="FFFF00"/>
                </a:solidFill>
              </a:rPr>
              <a:t> Alan Taksonomisi: Tanım ve Süreç Fiilleri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21172"/>
              </p:ext>
            </p:extLst>
          </p:nvPr>
        </p:nvGraphicFramePr>
        <p:xfrm>
          <a:off x="1445283" y="3223760"/>
          <a:ext cx="22511997" cy="9475832"/>
        </p:xfrm>
        <a:graphic>
          <a:graphicData uri="http://schemas.openxmlformats.org/drawingml/2006/table">
            <a:tbl>
              <a:tblPr/>
              <a:tblGrid>
                <a:gridCol w="3510765">
                  <a:extLst>
                    <a:ext uri="{9D8B030D-6E8A-4147-A177-3AD203B41FA5}">
                      <a16:colId xmlns:a16="http://schemas.microsoft.com/office/drawing/2014/main" val="4080530301"/>
                    </a:ext>
                  </a:extLst>
                </a:gridCol>
                <a:gridCol w="19001232">
                  <a:extLst>
                    <a:ext uri="{9D8B030D-6E8A-4147-A177-3AD203B41FA5}">
                      <a16:colId xmlns:a16="http://schemas.microsoft.com/office/drawing/2014/main" val="321706085"/>
                    </a:ext>
                  </a:extLst>
                </a:gridCol>
              </a:tblGrid>
              <a:tr h="28766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Alma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553614"/>
                  </a:ext>
                </a:extLst>
              </a:tr>
              <a:tr h="28766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Bireyin duyuşsal davranışın oluşmasını sağlayan uyarıcıların farkında olması, onlardan kaçınmaması ve uyarıcılardan bir ya da birkaçına yönelmesi ile ilişkilidir. Farkındalık, almaya isteklilik, kontrollü veya seçici dikkat alt basamaklarından oluşmaktadır. 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481793"/>
                  </a:ext>
                </a:extLst>
              </a:tr>
              <a:tr h="12454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 ve Örnekler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Fark etmek, yönelmek, dikkatini yoğunlaştırmak, dinlemek, kabul etmek, sormak, özen göstermek, saygılı davranmak, görevine sadık olmak, uymak, vermek, dinlemek, anlamak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resimdeki derinlik ve ışık farklılıklarını fark eder (farkındalık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 sanatta gölgenin farklı kullanımına yönelir (almaya isteklilik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Gölgelerin üç boyutlu görünmesini sağlayan derinlik durumlarına dikkatini verir (kontrollü ve seçici dikkat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23993"/>
                  </a:ext>
                </a:extLst>
              </a:tr>
              <a:tr h="28766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Tepkide Bulunma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0680"/>
                  </a:ext>
                </a:extLst>
              </a:tr>
              <a:tr h="28766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Bireyin duyuşsal uyarana karşı düzenli tepkiler verdiği basamaktır. Tepkide uysallık, tepkide isteklilik ve tepkide doyum alt basamaklarından oluşmaktadır. 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479926"/>
                  </a:ext>
                </a:extLst>
              </a:tr>
              <a:tr h="12454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 ve Örnekler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Kurallara uymak, ilgi duymak, gönüllü olarak araştırmak, içten olmak, duyarlı olmak, oluşturmak (kendi isteği ile), istekli olmak, sunu yapmak, tartışmak, katılmak, yanıtlamak, yardım etmek, , uyumlu davranmak, tartışmak, selamlamak, etiketlemek, yapmak, icra etmek, sunmak, anlatmak vb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Trafik kurallarına uyar (tepkide uysallık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Gölge, perspektif, renk ve desenin nitelikli bir biçimde kullanıldığı</a:t>
                      </a: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sanat eserlerini gönüllü olarak araştırır (tepkide isteklilik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Kişisel zevk için killi toprak ile çalışarak çanak, çömlek gibi ürünler oluşturur (tepkide doyum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6989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>
                <a:solidFill>
                  <a:srgbClr val="FFFF00"/>
                </a:solidFill>
              </a:rPr>
              <a:t>Bloom’un</a:t>
            </a:r>
            <a:r>
              <a:rPr lang="tr-TR" sz="6400" b="1" dirty="0">
                <a:solidFill>
                  <a:srgbClr val="FFFF00"/>
                </a:solidFill>
              </a:rPr>
              <a:t> </a:t>
            </a:r>
            <a:r>
              <a:rPr lang="tr-TR" sz="6400" b="1" dirty="0" err="1">
                <a:solidFill>
                  <a:srgbClr val="FFFF00"/>
                </a:solidFill>
              </a:rPr>
              <a:t>Duyuşsal</a:t>
            </a:r>
            <a:r>
              <a:rPr lang="tr-TR" sz="6400" b="1" dirty="0">
                <a:solidFill>
                  <a:srgbClr val="FFFF00"/>
                </a:solidFill>
              </a:rPr>
              <a:t> Alan Taksonomisi: Tanım ve Süreç Fiilleri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72805"/>
              </p:ext>
            </p:extLst>
          </p:nvPr>
        </p:nvGraphicFramePr>
        <p:xfrm>
          <a:off x="1445283" y="3177348"/>
          <a:ext cx="22548573" cy="9860311"/>
        </p:xfrm>
        <a:graphic>
          <a:graphicData uri="http://schemas.openxmlformats.org/drawingml/2006/table">
            <a:tbl>
              <a:tblPr/>
              <a:tblGrid>
                <a:gridCol w="3585223">
                  <a:extLst>
                    <a:ext uri="{9D8B030D-6E8A-4147-A177-3AD203B41FA5}">
                      <a16:colId xmlns:a16="http://schemas.microsoft.com/office/drawing/2014/main" val="672438185"/>
                    </a:ext>
                  </a:extLst>
                </a:gridCol>
                <a:gridCol w="18963350">
                  <a:extLst>
                    <a:ext uri="{9D8B030D-6E8A-4147-A177-3AD203B41FA5}">
                      <a16:colId xmlns:a16="http://schemas.microsoft.com/office/drawing/2014/main" val="2681675623"/>
                    </a:ext>
                  </a:extLst>
                </a:gridCol>
              </a:tblGrid>
              <a:tr h="7494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 Verme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627299"/>
                  </a:ext>
                </a:extLst>
              </a:tr>
              <a:tr h="7494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Kişinin davranışları birbirleri ile tutarlı ve bir değeri içerir. İçselleştirme söz konusudur. Değeri kabullenme, değeri tercih etme ve bağlılık alt basamaklarından oluşmaktadır. 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243920"/>
                  </a:ext>
                </a:extLst>
              </a:tr>
              <a:tr h="328571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 ve Örnekler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İstek duymak, inanmak, duyarlı olmak, değer vermek, takdir etmek, el üstünde tutmak, göstermek, başlatmak, davet etmek, katılmak, gerekçelendirmek, önermek, saygı duymak, paylaşmak vb.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Etkili yazı yazma yeteneğini geliştirmeye karşı sürekli bir istek duyar (değeri kabullenme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Sürekli olarak nitelikli sanat çalışmalarının örneklerini görmeye çalışır (değeri tercih etme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Araştırmalarda deneysel yöntemin gücüne güvenerek sürekli bu yönde çalışmalar yapar (bağlılık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289733"/>
                  </a:ext>
                </a:extLst>
              </a:tr>
              <a:tr h="7494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370990"/>
                  </a:ext>
                </a:extLst>
              </a:tr>
              <a:tr h="7494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Örgütleme (Düzenleme)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19968"/>
                  </a:ext>
                </a:extLst>
              </a:tr>
              <a:tr h="7494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Değerlerin birden fazla değer ile içselleştirilmesidir. Kavramsallaştırma ve bir değer sistemi örgütleme alt basamaklarından oluşmaktadır.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303451"/>
                  </a:ext>
                </a:extLst>
              </a:tr>
              <a:tr h="265164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 ve Örnekler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Kabul etmek, sorumluluğunu almak, karşılaştırmak, ilişkilendirmek, sentez yapmak vb.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Etik kavramını tanımlamada kullanılan varsayımları somutlaştırmayı ister (kavramsallaştırma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Toplumun refah standartlarına karşı alternatif sosyal politikalar planlar (bir değer sistemi örgütleme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66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2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>
                <a:solidFill>
                  <a:srgbClr val="FFFF00"/>
                </a:solidFill>
              </a:rPr>
              <a:t>Bloom’un</a:t>
            </a:r>
            <a:r>
              <a:rPr lang="tr-TR" sz="6400" b="1" dirty="0">
                <a:solidFill>
                  <a:srgbClr val="FFFF00"/>
                </a:solidFill>
              </a:rPr>
              <a:t> </a:t>
            </a:r>
            <a:r>
              <a:rPr lang="tr-TR" sz="6400" b="1" dirty="0" err="1">
                <a:solidFill>
                  <a:srgbClr val="FFFF00"/>
                </a:solidFill>
              </a:rPr>
              <a:t>Duyuşsal</a:t>
            </a:r>
            <a:r>
              <a:rPr lang="tr-TR" sz="6400" b="1" dirty="0">
                <a:solidFill>
                  <a:srgbClr val="FFFF00"/>
                </a:solidFill>
              </a:rPr>
              <a:t> Alan Taksonomisi: Tanım ve Süreç Fiilleri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60764"/>
              </p:ext>
            </p:extLst>
          </p:nvPr>
        </p:nvGraphicFramePr>
        <p:xfrm>
          <a:off x="1445283" y="3139440"/>
          <a:ext cx="22603437" cy="5364480"/>
        </p:xfrm>
        <a:graphic>
          <a:graphicData uri="http://schemas.openxmlformats.org/drawingml/2006/table">
            <a:tbl>
              <a:tblPr/>
              <a:tblGrid>
                <a:gridCol w="3593947">
                  <a:extLst>
                    <a:ext uri="{9D8B030D-6E8A-4147-A177-3AD203B41FA5}">
                      <a16:colId xmlns:a16="http://schemas.microsoft.com/office/drawing/2014/main" val="3455330013"/>
                    </a:ext>
                  </a:extLst>
                </a:gridCol>
                <a:gridCol w="19009490">
                  <a:extLst>
                    <a:ext uri="{9D8B030D-6E8A-4147-A177-3AD203B41FA5}">
                      <a16:colId xmlns:a16="http://schemas.microsoft.com/office/drawing/2014/main" val="1508794692"/>
                    </a:ext>
                  </a:extLst>
                </a:gridCol>
              </a:tblGrid>
              <a:tr h="9686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Değer veya Değer Bütünüyle </a:t>
                      </a:r>
                      <a:r>
                        <a:rPr lang="tr-TR" sz="24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Nitelenmişlik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251643"/>
                  </a:ext>
                </a:extLst>
              </a:tr>
              <a:tr h="9686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tr-TR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Tanım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Bireyin uyum içinde bulunan bir değerler sistemine ve belli bir dünya görüşüne sahip olmasıdır. </a:t>
                      </a:r>
                      <a:r>
                        <a:rPr lang="tr-TR" sz="2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Genellenmiş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örüntü ve </a:t>
                      </a:r>
                      <a:r>
                        <a:rPr lang="tr-TR" sz="2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nitelenmişlik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alt basamaklarından oluşmaktadır. 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174582"/>
                  </a:ext>
                </a:extLst>
              </a:tr>
              <a:tr h="3427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 ve Örnekler</a:t>
                      </a:r>
                      <a:endParaRPr lang="tr-TR" sz="2400" dirty="0" smtClean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Kendine güvenmek, davranmak, ayırt etmek, göstermek, etkilemek, değiştirmek, icra etmek, sorgulamak, revize etmek, hizmet etmek, çözmek, doğrulamak vb.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 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Kanıtlar ışığında davranışlarını değiştirmeye hazırlıklı olur (</a:t>
                      </a:r>
                      <a:r>
                        <a:rPr lang="tr-TR" sz="2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genellenmiş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örüntü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Tutarlı bir yaşam felsefesi geliştirir (</a:t>
                      </a:r>
                      <a:r>
                        <a:rPr lang="tr-TR" sz="2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nitelenmişlik</a:t>
                      </a: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1" marR="60281" marT="60281" marB="6028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22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28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589</Words>
  <Application>Microsoft Office PowerPoint</Application>
  <PresentationFormat>Özel</PresentationFormat>
  <Paragraphs>65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Times New Roman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22</cp:revision>
  <dcterms:created xsi:type="dcterms:W3CDTF">2022-11-04T08:14:34Z</dcterms:created>
  <dcterms:modified xsi:type="dcterms:W3CDTF">2023-12-14T06:40:51Z</dcterms:modified>
</cp:coreProperties>
</file>