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gNC4YE/rUVU4k+AV7ImT5MmOzc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98ee8713b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g298ee8713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400"/>
              <a:buNone/>
            </a:pP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Ders Öğrenme Çıktısı Nedir?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7" name="Google Shape;97;p2"/>
          <p:cNvSpPr txBox="1"/>
          <p:nvPr/>
        </p:nvSpPr>
        <p:spPr>
          <a:xfrm>
            <a:off x="2090250" y="3979928"/>
            <a:ext cx="16124770" cy="6735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Bir öğrenme sürecinin sonunda (bir ders/bir modül sonu vb.) </a:t>
            </a:r>
            <a:r>
              <a:rPr lang="tr-TR" sz="3600" b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öğrenci</a:t>
            </a:r>
            <a:r>
              <a:rPr lang="tr-TR" sz="3600" dirty="0">
                <a:solidFill>
                  <a:schemeClr val="lt1"/>
                </a:solidFill>
              </a:rPr>
              <a:t>nin elde etmesi beklenen/öğrenciye kazandırılması gereken </a:t>
            </a:r>
            <a:r>
              <a:rPr lang="tr-TR" sz="36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bilgi, beceri</a:t>
            </a:r>
            <a:r>
              <a:rPr lang="tr-TR" sz="3600" i="1" dirty="0">
                <a:solidFill>
                  <a:schemeClr val="lt1"/>
                </a:solidFill>
              </a:rPr>
              <a:t>, davranış </a:t>
            </a:r>
            <a:r>
              <a:rPr lang="tr-TR" sz="36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ya da </a:t>
            </a:r>
            <a:r>
              <a:rPr lang="tr-TR" sz="3600" b="0" i="1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tutumlardır.</a:t>
            </a:r>
            <a:endParaRPr sz="3600" b="0" i="1" u="none" strike="noStrike" cap="none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 smtClean="0">
              <a:solidFill>
                <a:schemeClr val="lt1"/>
              </a:solidFill>
            </a:endParaRPr>
          </a:p>
          <a:p>
            <a:pPr marL="914400" lvl="1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○"/>
            </a:pPr>
            <a:r>
              <a:rPr lang="tr-TR" sz="3600" i="1" dirty="0" smtClean="0">
                <a:solidFill>
                  <a:schemeClr val="lt1"/>
                </a:solidFill>
              </a:rPr>
              <a:t>ne bilsin? (bilişsel)</a:t>
            </a:r>
            <a:endParaRPr sz="3600" i="1" dirty="0" smtClean="0">
              <a:solidFill>
                <a:schemeClr val="lt1"/>
              </a:solidFill>
            </a:endParaRPr>
          </a:p>
          <a:p>
            <a:pPr marL="914400" lvl="1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○"/>
            </a:pPr>
            <a:r>
              <a:rPr lang="tr-TR" sz="3600" i="1" dirty="0" smtClean="0">
                <a:solidFill>
                  <a:schemeClr val="lt1"/>
                </a:solidFill>
              </a:rPr>
              <a:t>neye </a:t>
            </a:r>
            <a:r>
              <a:rPr lang="tr-TR" sz="3600" i="1" dirty="0">
                <a:solidFill>
                  <a:schemeClr val="lt1"/>
                </a:solidFill>
              </a:rPr>
              <a:t>değer versin? (</a:t>
            </a:r>
            <a:r>
              <a:rPr lang="tr-TR" sz="3600" i="1" dirty="0" err="1">
                <a:solidFill>
                  <a:schemeClr val="lt1"/>
                </a:solidFill>
              </a:rPr>
              <a:t>duyuşsal</a:t>
            </a:r>
            <a:r>
              <a:rPr lang="tr-TR" sz="3600" i="1" dirty="0">
                <a:solidFill>
                  <a:schemeClr val="lt1"/>
                </a:solidFill>
              </a:rPr>
              <a:t>)</a:t>
            </a:r>
            <a:endParaRPr sz="3600" i="1" dirty="0">
              <a:solidFill>
                <a:schemeClr val="lt1"/>
              </a:solidFill>
            </a:endParaRPr>
          </a:p>
          <a:p>
            <a:pPr marL="914400" lvl="1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○"/>
            </a:pPr>
            <a:r>
              <a:rPr lang="tr-TR" sz="3600" i="1" dirty="0">
                <a:solidFill>
                  <a:schemeClr val="lt1"/>
                </a:solidFill>
              </a:rPr>
              <a:t>ne </a:t>
            </a:r>
            <a:r>
              <a:rPr lang="tr-TR" sz="3600" i="1" dirty="0" smtClean="0">
                <a:solidFill>
                  <a:schemeClr val="lt1"/>
                </a:solidFill>
              </a:rPr>
              <a:t>hazırlasın/yapsın/uygulasın? </a:t>
            </a:r>
            <a:r>
              <a:rPr lang="tr-TR" sz="3600" i="1" dirty="0">
                <a:solidFill>
                  <a:schemeClr val="lt1"/>
                </a:solidFill>
              </a:rPr>
              <a:t>(</a:t>
            </a:r>
            <a:r>
              <a:rPr lang="tr-TR" sz="3600" i="1" dirty="0" err="1">
                <a:solidFill>
                  <a:schemeClr val="lt1"/>
                </a:solidFill>
              </a:rPr>
              <a:t>devinişsel</a:t>
            </a:r>
            <a:r>
              <a:rPr lang="tr-TR" sz="3600" i="1" dirty="0" smtClean="0">
                <a:solidFill>
                  <a:schemeClr val="lt1"/>
                </a:solidFill>
              </a:rPr>
              <a:t>)</a:t>
            </a:r>
            <a:endParaRPr sz="3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Ders Öğrenme Çıktıları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15020" y="4711452"/>
            <a:ext cx="6004388" cy="6004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8ee8713b0_0_0"/>
          <p:cNvSpPr/>
          <p:nvPr/>
        </p:nvSpPr>
        <p:spPr>
          <a:xfrm>
            <a:off x="5332180" y="13329605"/>
            <a:ext cx="13716000" cy="386400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g298ee8713b0_0_0"/>
          <p:cNvSpPr txBox="1"/>
          <p:nvPr/>
        </p:nvSpPr>
        <p:spPr>
          <a:xfrm>
            <a:off x="5533808" y="13329605"/>
            <a:ext cx="13359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298ee8713b0_0_0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400"/>
              <a:buNone/>
            </a:pP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Ders Öğrenme Çıktıları Nasıl Olmalıdır?</a:t>
            </a:r>
            <a:endParaRPr dirty="0"/>
          </a:p>
        </p:txBody>
      </p:sp>
      <p:cxnSp>
        <p:nvCxnSpPr>
          <p:cNvPr id="108" name="Google Shape;108;g298ee8713b0_0_0"/>
          <p:cNvCxnSpPr/>
          <p:nvPr/>
        </p:nvCxnSpPr>
        <p:spPr>
          <a:xfrm>
            <a:off x="7222443" y="2650007"/>
            <a:ext cx="107343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9" name="Google Shape;109;g298ee8713b0_0_0"/>
          <p:cNvSpPr/>
          <p:nvPr/>
        </p:nvSpPr>
        <p:spPr>
          <a:xfrm>
            <a:off x="-318051" y="3139440"/>
            <a:ext cx="1593300" cy="954000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298ee8713b0_0_0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Ders Öğrenme Çıktıları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g298ee8713b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6844" y="4501005"/>
            <a:ext cx="6420963" cy="6085098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g298ee8713b0_0_0"/>
          <p:cNvSpPr txBox="1"/>
          <p:nvPr/>
        </p:nvSpPr>
        <p:spPr>
          <a:xfrm>
            <a:off x="7607807" y="4801706"/>
            <a:ext cx="15650595" cy="63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marR="0" lvl="0" indent="-5715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600" dirty="0">
                <a:solidFill>
                  <a:schemeClr val="lt1"/>
                </a:solidFill>
              </a:rPr>
              <a:t>Kapsayıcı ve genel </a:t>
            </a:r>
            <a:r>
              <a:rPr lang="tr-TR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olmalıdır</a:t>
            </a:r>
            <a:r>
              <a:rPr lang="tr-TR" sz="3600" dirty="0">
                <a:solidFill>
                  <a:schemeClr val="lt1"/>
                </a:solidFill>
              </a:rPr>
              <a:t> (alt beceriler spesifik olarak yazılabilir).</a:t>
            </a:r>
            <a:endParaRPr sz="3600" dirty="0">
              <a:solidFill>
                <a:schemeClr val="lt1"/>
              </a:solidFill>
            </a:endParaRPr>
          </a:p>
          <a:p>
            <a:pPr marL="571500" marR="0" lvl="0" indent="-5715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Herkes için anlaşılır olmalıdır.</a:t>
            </a:r>
            <a:endParaRPr dirty="0"/>
          </a:p>
          <a:p>
            <a:pPr marL="571500" marR="0" lvl="0" indent="-5715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Öngörülen düzey için ölçülebilir olmalıdır.</a:t>
            </a:r>
            <a:endParaRPr sz="3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9" name="Google Shape;119;p4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0" name="Google Shape;120;p4"/>
          <p:cNvSpPr txBox="1"/>
          <p:nvPr/>
        </p:nvSpPr>
        <p:spPr>
          <a:xfrm>
            <a:off x="1533632" y="3576975"/>
            <a:ext cx="21741600" cy="86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marR="0" lvl="0" indent="-5715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200" b="0" i="0" u="none" strike="noStrike" cap="none" dirty="0">
                <a:solidFill>
                  <a:schemeClr val="lt1"/>
                </a:solidFill>
                <a:sym typeface="Arial"/>
              </a:rPr>
              <a:t>Öğrenci</a:t>
            </a:r>
            <a:r>
              <a:rPr lang="tr-TR" sz="3200" dirty="0">
                <a:solidFill>
                  <a:schemeClr val="lt1"/>
                </a:solidFill>
              </a:rPr>
              <a:t>nin elde etmesi </a:t>
            </a:r>
            <a:r>
              <a:rPr lang="tr-TR" sz="3200" b="0" i="0" u="none" strike="noStrike" cap="none" dirty="0">
                <a:solidFill>
                  <a:schemeClr val="lt1"/>
                </a:solidFill>
                <a:sym typeface="Arial"/>
              </a:rPr>
              <a:t>beklenen kazanımlara ilişkin öğrenmenin derinliğini</a:t>
            </a:r>
            <a:r>
              <a:rPr lang="tr-TR" sz="3200" dirty="0">
                <a:solidFill>
                  <a:schemeClr val="lt1"/>
                </a:solidFill>
              </a:rPr>
              <a:t> </a:t>
            </a:r>
            <a:r>
              <a:rPr lang="tr-TR" sz="3200" b="0" i="0" u="none" strike="noStrike" cap="none" dirty="0">
                <a:solidFill>
                  <a:schemeClr val="lt1"/>
                </a:solidFill>
                <a:sym typeface="Arial"/>
              </a:rPr>
              <a:t>(bilişsel,</a:t>
            </a:r>
            <a:r>
              <a:rPr lang="tr-TR" sz="3200" dirty="0">
                <a:solidFill>
                  <a:schemeClr val="lt1"/>
                </a:solidFill>
              </a:rPr>
              <a:t> </a:t>
            </a:r>
            <a:r>
              <a:rPr lang="tr-TR" sz="3200" b="0" i="0" u="none" strike="noStrike" cap="none" dirty="0" err="1">
                <a:solidFill>
                  <a:schemeClr val="lt1"/>
                </a:solidFill>
                <a:sym typeface="Arial"/>
              </a:rPr>
              <a:t>duyuşsal</a:t>
            </a:r>
            <a:r>
              <a:rPr lang="tr-TR" sz="3200" dirty="0">
                <a:solidFill>
                  <a:schemeClr val="lt1"/>
                </a:solidFill>
              </a:rPr>
              <a:t> ve</a:t>
            </a:r>
            <a:r>
              <a:rPr lang="tr-TR" sz="3200" b="0" i="0" u="none" strike="noStrike" cap="none" dirty="0">
                <a:solidFill>
                  <a:schemeClr val="lt1"/>
                </a:solidFill>
                <a:sym typeface="Arial"/>
              </a:rPr>
              <a:t> </a:t>
            </a:r>
            <a:r>
              <a:rPr lang="tr-TR" sz="3200" b="0" i="0" u="none" strike="noStrike" cap="none" dirty="0" err="1">
                <a:solidFill>
                  <a:schemeClr val="lt1"/>
                </a:solidFill>
                <a:sym typeface="Arial"/>
              </a:rPr>
              <a:t>devinişsel</a:t>
            </a:r>
            <a:r>
              <a:rPr lang="tr-TR" sz="3200" b="0" i="0" u="none" strike="noStrike" cap="none" dirty="0">
                <a:solidFill>
                  <a:schemeClr val="lt1"/>
                </a:solidFill>
                <a:sym typeface="Arial"/>
              </a:rPr>
              <a:t>) tanımlar.</a:t>
            </a:r>
            <a:endParaRPr sz="3200" dirty="0"/>
          </a:p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200" dirty="0" smtClean="0">
                <a:solidFill>
                  <a:schemeClr val="lt1"/>
                </a:solidFill>
              </a:rPr>
              <a:t>Tanıma ve yerleştirme ile biçimlendirme ve yetiştirmeye (süreç/</a:t>
            </a:r>
            <a:r>
              <a:rPr lang="tr-TR" sz="3200" dirty="0" err="1" smtClean="0">
                <a:solidFill>
                  <a:schemeClr val="lt1"/>
                </a:solidFill>
              </a:rPr>
              <a:t>formatif</a:t>
            </a:r>
            <a:r>
              <a:rPr lang="tr-TR" sz="3200" dirty="0" smtClean="0">
                <a:solidFill>
                  <a:schemeClr val="lt1"/>
                </a:solidFill>
              </a:rPr>
              <a:t>) ve değer biçmeye (sonuç/</a:t>
            </a:r>
            <a:r>
              <a:rPr lang="tr-TR" sz="3200" dirty="0" err="1" smtClean="0">
                <a:solidFill>
                  <a:schemeClr val="lt1"/>
                </a:solidFill>
              </a:rPr>
              <a:t>summatif</a:t>
            </a:r>
            <a:r>
              <a:rPr lang="tr-TR" sz="3200" dirty="0" smtClean="0">
                <a:solidFill>
                  <a:schemeClr val="lt1"/>
                </a:solidFill>
              </a:rPr>
              <a:t>) ilişkin objektif kriterler </a:t>
            </a:r>
            <a:r>
              <a:rPr lang="tr-TR" sz="3200" dirty="0" smtClean="0">
                <a:solidFill>
                  <a:schemeClr val="lt1"/>
                </a:solidFill>
              </a:rPr>
              <a:t>sağlar.</a:t>
            </a:r>
            <a:endParaRPr sz="3200" b="0" i="0" u="none" strike="noStrike" cap="none" dirty="0">
              <a:solidFill>
                <a:schemeClr val="lt1"/>
              </a:solidFill>
              <a:sym typeface="Arial"/>
            </a:endParaRPr>
          </a:p>
          <a:p>
            <a:pPr marL="457200" lvl="0" indent="-4318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tr-TR" sz="3200" dirty="0">
                <a:solidFill>
                  <a:schemeClr val="lt1"/>
                </a:solidFill>
              </a:rPr>
              <a:t>Önceki öğrenmelerin tanınması sürecine destek sağlar. </a:t>
            </a:r>
            <a:endParaRPr sz="3200" dirty="0">
              <a:solidFill>
                <a:schemeClr val="lt1"/>
              </a:solidFill>
            </a:endParaRPr>
          </a:p>
          <a:p>
            <a:pPr marL="457200" lvl="0" indent="-4318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tr-TR" sz="3200" b="0" i="0" u="none" strike="noStrike" cap="none" dirty="0">
                <a:solidFill>
                  <a:schemeClr val="lt1"/>
                </a:solidFill>
                <a:sym typeface="Arial"/>
              </a:rPr>
              <a:t>Eğiticiler ve öğrencilere eğitim sürecinde rehberlik eder.</a:t>
            </a:r>
            <a:endParaRPr sz="3200" dirty="0"/>
          </a:p>
          <a:p>
            <a:pPr marL="571500" marR="0" lvl="0" indent="-5715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200" b="0" i="0" u="none" strike="noStrike" cap="none" dirty="0">
                <a:solidFill>
                  <a:schemeClr val="lt1"/>
                </a:solidFill>
                <a:sym typeface="Arial"/>
              </a:rPr>
              <a:t>Öğrenme </a:t>
            </a:r>
            <a:r>
              <a:rPr lang="tr-TR" sz="3200" dirty="0">
                <a:solidFill>
                  <a:schemeClr val="lt1"/>
                </a:solidFill>
              </a:rPr>
              <a:t>kazanımları </a:t>
            </a:r>
            <a:r>
              <a:rPr lang="tr-TR" sz="3200" b="0" i="0" u="none" strike="noStrike" cap="none" dirty="0">
                <a:solidFill>
                  <a:schemeClr val="lt1"/>
                </a:solidFill>
                <a:sym typeface="Arial"/>
              </a:rPr>
              <a:t>konusunda öğrencilere net bilgi sağlar.</a:t>
            </a:r>
            <a:endParaRPr sz="3200" b="0" i="0" u="none" strike="noStrike" cap="none" dirty="0">
              <a:solidFill>
                <a:schemeClr val="lt1"/>
              </a:solidFill>
              <a:sym typeface="Arial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Ders Öğrenme Çıktıları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4"/>
          <p:cNvSpPr txBox="1"/>
          <p:nvPr/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400"/>
              <a:buFont typeface="Arial"/>
              <a:buNone/>
            </a:pPr>
            <a:r>
              <a:rPr lang="tr-TR" sz="6400" b="1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Ders Öğrenme Çıktıları Neden Önemlidir?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167360" y="5641628"/>
            <a:ext cx="10836915" cy="7037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19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32" name="Google Shape;132;p19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Ders Öğrenme Çıktıları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400"/>
              <a:buFont typeface="Arial"/>
              <a:buNone/>
            </a:pPr>
            <a:r>
              <a:rPr lang="tr-TR" sz="6400" b="1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Ders Öğrenme Çıktılarının Yazılmasına Yönelik Tavsiyeler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9"/>
          <p:cNvSpPr txBox="1"/>
          <p:nvPr/>
        </p:nvSpPr>
        <p:spPr>
          <a:xfrm>
            <a:off x="1533632" y="3345285"/>
            <a:ext cx="22405360" cy="912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3651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100" dirty="0">
                <a:solidFill>
                  <a:schemeClr val="lt1"/>
                </a:solidFill>
              </a:rPr>
              <a:t>A</a:t>
            </a:r>
            <a:r>
              <a:rPr lang="tr-TR" sz="3100" b="0" i="0" u="none" strike="noStrike" cap="none" dirty="0">
                <a:solidFill>
                  <a:schemeClr val="lt1"/>
                </a:solidFill>
                <a:sym typeface="Arial"/>
              </a:rPr>
              <a:t>lanın ihtiyaçları, programın amaç ve yeterlilikleri, ders/modülün </a:t>
            </a:r>
            <a:r>
              <a:rPr lang="tr-TR" sz="3100" b="0" i="0" u="none" strike="noStrike" cap="none" dirty="0" smtClean="0">
                <a:solidFill>
                  <a:schemeClr val="lt1"/>
                </a:solidFill>
                <a:sym typeface="Arial"/>
              </a:rPr>
              <a:t>amaçlar(</a:t>
            </a:r>
            <a:r>
              <a:rPr lang="tr-TR" sz="3100" b="0" i="0" u="none" strike="noStrike" cap="none" dirty="0" err="1" smtClean="0">
                <a:solidFill>
                  <a:schemeClr val="lt1"/>
                </a:solidFill>
                <a:sym typeface="Arial"/>
              </a:rPr>
              <a:t>na</a:t>
            </a:r>
            <a:r>
              <a:rPr lang="tr-TR" sz="3100" b="0" i="0" u="none" strike="noStrike" cap="none" dirty="0">
                <a:solidFill>
                  <a:schemeClr val="lt1"/>
                </a:solidFill>
                <a:sym typeface="Arial"/>
              </a:rPr>
              <a:t>) ile ilişkili ve uygun olmasına dikkat edilmelidir.</a:t>
            </a:r>
            <a:endParaRPr sz="3100" dirty="0"/>
          </a:p>
          <a:p>
            <a:pPr marL="365125" marR="0" lvl="0" indent="-3651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100" b="0" i="0" u="none" strike="noStrike" cap="none" dirty="0">
                <a:solidFill>
                  <a:schemeClr val="lt1"/>
                </a:solidFill>
                <a:sym typeface="Arial"/>
              </a:rPr>
              <a:t>Dersin seviyesine uygun olmalıdır (</a:t>
            </a:r>
            <a:r>
              <a:rPr lang="tr-TR" sz="3100" b="0" i="0" u="none" strike="noStrike" cap="none" dirty="0" smtClean="0">
                <a:solidFill>
                  <a:schemeClr val="lt1"/>
                </a:solidFill>
                <a:sym typeface="Arial"/>
              </a:rPr>
              <a:t>Ön Li</a:t>
            </a:r>
            <a:r>
              <a:rPr lang="tr-TR" sz="3100" dirty="0" smtClean="0">
                <a:solidFill>
                  <a:schemeClr val="lt1"/>
                </a:solidFill>
              </a:rPr>
              <a:t>sans-</a:t>
            </a:r>
            <a:r>
              <a:rPr lang="tr-TR" sz="3100" b="0" i="0" u="none" strike="noStrike" cap="none" dirty="0" smtClean="0">
                <a:solidFill>
                  <a:schemeClr val="lt1"/>
                </a:solidFill>
                <a:sym typeface="Arial"/>
              </a:rPr>
              <a:t>Lisans-Lisansüstü</a:t>
            </a:r>
            <a:r>
              <a:rPr lang="tr-TR" sz="3100" b="0" i="0" u="none" strike="noStrike" cap="none" dirty="0">
                <a:solidFill>
                  <a:schemeClr val="lt1"/>
                </a:solidFill>
                <a:sym typeface="Arial"/>
              </a:rPr>
              <a:t>).</a:t>
            </a:r>
            <a:endParaRPr sz="3100" dirty="0"/>
          </a:p>
          <a:p>
            <a:pPr marL="365125" marR="0" lvl="0" indent="-3651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100" dirty="0">
                <a:solidFill>
                  <a:schemeClr val="lt1"/>
                </a:solidFill>
              </a:rPr>
              <a:t>Ö</a:t>
            </a:r>
            <a:r>
              <a:rPr lang="tr-TR" sz="3100" b="0" i="0" u="none" strike="noStrike" cap="none" dirty="0">
                <a:solidFill>
                  <a:schemeClr val="lt1"/>
                </a:solidFill>
                <a:sym typeface="Arial"/>
              </a:rPr>
              <a:t>ğrencilerin ders</a:t>
            </a:r>
            <a:r>
              <a:rPr lang="tr-TR" sz="3100" dirty="0">
                <a:solidFill>
                  <a:schemeClr val="lt1"/>
                </a:solidFill>
              </a:rPr>
              <a:t>/</a:t>
            </a:r>
            <a:r>
              <a:rPr lang="tr-TR" sz="3100" b="0" i="0" u="none" strike="noStrike" cap="none" dirty="0">
                <a:solidFill>
                  <a:schemeClr val="lt1"/>
                </a:solidFill>
                <a:sym typeface="Arial"/>
              </a:rPr>
              <a:t>modül eğitimi </a:t>
            </a:r>
            <a:r>
              <a:rPr lang="tr-TR" sz="3100" dirty="0">
                <a:solidFill>
                  <a:schemeClr val="lt1"/>
                </a:solidFill>
              </a:rPr>
              <a:t>kapsamında </a:t>
            </a:r>
            <a:r>
              <a:rPr lang="tr-TR" sz="3100" b="0" i="0" u="none" strike="noStrike" cap="none" dirty="0">
                <a:solidFill>
                  <a:schemeClr val="lt1"/>
                </a:solidFill>
                <a:sym typeface="Arial"/>
              </a:rPr>
              <a:t>kazanacağı bilgi, beceri ve yetkinlikleri </a:t>
            </a:r>
            <a:r>
              <a:rPr lang="tr-TR" sz="3100" dirty="0">
                <a:solidFill>
                  <a:schemeClr val="lt1"/>
                </a:solidFill>
              </a:rPr>
              <a:t>kapsayıcı</a:t>
            </a:r>
            <a:r>
              <a:rPr lang="tr-TR" sz="3100" b="0" i="0" u="none" strike="noStrike" cap="none" dirty="0">
                <a:solidFill>
                  <a:schemeClr val="lt1"/>
                </a:solidFill>
                <a:sym typeface="Arial"/>
              </a:rPr>
              <a:t> sayıda olmalıdır.</a:t>
            </a:r>
            <a:endParaRPr sz="3100" dirty="0"/>
          </a:p>
          <a:p>
            <a:pPr marL="365125" marR="0" lvl="0" indent="-3651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100" dirty="0">
                <a:solidFill>
                  <a:schemeClr val="lt1"/>
                </a:solidFill>
              </a:rPr>
              <a:t>Her d</a:t>
            </a:r>
            <a:r>
              <a:rPr lang="tr-TR" sz="3100" b="0" i="0" u="none" strike="noStrike" cap="none" dirty="0">
                <a:solidFill>
                  <a:schemeClr val="lt1"/>
                </a:solidFill>
                <a:sym typeface="Arial"/>
              </a:rPr>
              <a:t>ers</a:t>
            </a:r>
            <a:r>
              <a:rPr lang="tr-TR" sz="3100" dirty="0">
                <a:solidFill>
                  <a:schemeClr val="lt1"/>
                </a:solidFill>
              </a:rPr>
              <a:t>/</a:t>
            </a:r>
            <a:r>
              <a:rPr lang="tr-TR" sz="3100" b="0" i="0" u="none" strike="noStrike" cap="none" dirty="0">
                <a:solidFill>
                  <a:schemeClr val="lt1"/>
                </a:solidFill>
                <a:sym typeface="Arial"/>
              </a:rPr>
              <a:t>modül</a:t>
            </a:r>
            <a:r>
              <a:rPr lang="tr-TR" sz="3100" dirty="0">
                <a:solidFill>
                  <a:schemeClr val="lt1"/>
                </a:solidFill>
              </a:rPr>
              <a:t> için</a:t>
            </a:r>
            <a:r>
              <a:rPr lang="tr-TR" sz="3100" b="0" i="0" u="none" strike="noStrike" cap="none" dirty="0">
                <a:solidFill>
                  <a:schemeClr val="lt1"/>
                </a:solidFill>
                <a:sym typeface="Arial"/>
              </a:rPr>
              <a:t> </a:t>
            </a:r>
            <a:r>
              <a:rPr lang="tr-TR" sz="3100" dirty="0">
                <a:solidFill>
                  <a:schemeClr val="lt1"/>
                </a:solidFill>
              </a:rPr>
              <a:t>tercihen en az 3 en fazla 8 ders öğrenme çıktısı tanımlanmalıdır.</a:t>
            </a:r>
            <a:endParaRPr sz="3100" dirty="0"/>
          </a:p>
          <a:p>
            <a:pPr marL="365125" marR="0" lvl="0" indent="-3651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100" dirty="0">
                <a:solidFill>
                  <a:schemeClr val="lt1"/>
                </a:solidFill>
              </a:rPr>
              <a:t>Her ders/modül için tercihen en az 2 en fazla 5 alt beceri tanımlanmalıdır</a:t>
            </a:r>
            <a:r>
              <a:rPr lang="tr-TR" sz="3100" b="0" i="0" u="none" strike="noStrike" cap="none" dirty="0">
                <a:solidFill>
                  <a:schemeClr val="lt1"/>
                </a:solidFill>
                <a:sym typeface="Arial"/>
              </a:rPr>
              <a:t>.</a:t>
            </a:r>
            <a:endParaRPr sz="3100" dirty="0"/>
          </a:p>
          <a:p>
            <a:pPr marL="365125" marR="0" lvl="0" indent="-3651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100" dirty="0">
                <a:solidFill>
                  <a:schemeClr val="lt1"/>
                </a:solidFill>
              </a:rPr>
              <a:t>H</a:t>
            </a:r>
            <a:r>
              <a:rPr lang="tr-TR" sz="3100" b="0" i="0" u="none" strike="noStrike" cap="none" dirty="0">
                <a:solidFill>
                  <a:schemeClr val="lt1"/>
                </a:solidFill>
                <a:sym typeface="Arial"/>
              </a:rPr>
              <a:t>er öğrenme çıktısı için sadece bir fiil </a:t>
            </a:r>
            <a:r>
              <a:rPr lang="tr-TR" sz="3100" b="0" i="0" u="none" strike="noStrike" cap="none" dirty="0" smtClean="0">
                <a:solidFill>
                  <a:schemeClr val="lt1"/>
                </a:solidFill>
                <a:sym typeface="Arial"/>
              </a:rPr>
              <a:t>kullanılmalıdır.</a:t>
            </a:r>
            <a:endParaRPr sz="3100" dirty="0">
              <a:solidFill>
                <a:schemeClr val="lt1"/>
              </a:solidFill>
            </a:endParaRPr>
          </a:p>
          <a:p>
            <a:pPr marL="365125" marR="0" lvl="0" indent="-3651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100" dirty="0">
                <a:solidFill>
                  <a:schemeClr val="lt1"/>
                </a:solidFill>
              </a:rPr>
              <a:t>Ders öğrenme çıktısının fiilleri yeterlilik fiil eki (-</a:t>
            </a:r>
            <a:r>
              <a:rPr lang="tr-TR" sz="3100" dirty="0" err="1">
                <a:solidFill>
                  <a:schemeClr val="lt1"/>
                </a:solidFill>
              </a:rPr>
              <a:t>ebilmek</a:t>
            </a:r>
            <a:r>
              <a:rPr lang="tr-TR" sz="3100" dirty="0">
                <a:solidFill>
                  <a:schemeClr val="lt1"/>
                </a:solidFill>
              </a:rPr>
              <a:t>) ile tanımlanmalıdır.</a:t>
            </a:r>
            <a:endParaRPr sz="3100" dirty="0">
              <a:solidFill>
                <a:schemeClr val="lt1"/>
              </a:solidFill>
            </a:endParaRPr>
          </a:p>
          <a:p>
            <a:pPr marL="365125" marR="0" lvl="0" indent="-3651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100" dirty="0">
                <a:solidFill>
                  <a:schemeClr val="lt1"/>
                </a:solidFill>
              </a:rPr>
              <a:t>Alt beceri fiilleri geniş zaman ve 3. tekil şahıs eki kullanılarak yazılmalıdır. </a:t>
            </a:r>
            <a:endParaRPr sz="3100" dirty="0"/>
          </a:p>
          <a:p>
            <a:pPr marL="365125" marR="0" lvl="0" indent="-3651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100" b="0" i="0" u="none" strike="noStrike" cap="none" dirty="0" smtClean="0">
                <a:solidFill>
                  <a:schemeClr val="lt1"/>
                </a:solidFill>
                <a:sym typeface="Arial"/>
              </a:rPr>
              <a:t>Bilmek, anlamak, öğrenmek, aşina olmak, maruz kalmak, haberdar olmak gibi </a:t>
            </a:r>
            <a:r>
              <a:rPr lang="tr-TR" sz="3100" dirty="0" smtClean="0">
                <a:solidFill>
                  <a:schemeClr val="lt1"/>
                </a:solidFill>
              </a:rPr>
              <a:t>ölçülmesi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</a:pPr>
            <a:r>
              <a:rPr lang="tr-TR" sz="3100">
                <a:solidFill>
                  <a:schemeClr val="lt1"/>
                </a:solidFill>
              </a:rPr>
              <a:t> </a:t>
            </a:r>
            <a:r>
              <a:rPr lang="tr-TR" sz="3100" smtClean="0">
                <a:solidFill>
                  <a:schemeClr val="lt1"/>
                </a:solidFill>
              </a:rPr>
              <a:t>   </a:t>
            </a:r>
            <a:r>
              <a:rPr lang="tr-TR" sz="3100" smtClean="0">
                <a:solidFill>
                  <a:schemeClr val="lt1"/>
                </a:solidFill>
              </a:rPr>
              <a:t>kolay </a:t>
            </a:r>
            <a:r>
              <a:rPr lang="tr-TR" sz="3100" dirty="0" smtClean="0">
                <a:solidFill>
                  <a:schemeClr val="lt1"/>
                </a:solidFill>
              </a:rPr>
              <a:t>olmayan </a:t>
            </a:r>
            <a:r>
              <a:rPr lang="tr-TR" sz="3100" b="0" i="0" u="none" strike="noStrike" cap="none" dirty="0" smtClean="0">
                <a:solidFill>
                  <a:schemeClr val="lt1"/>
                </a:solidFill>
                <a:sym typeface="Arial"/>
              </a:rPr>
              <a:t>terimlerden kaçınılma</a:t>
            </a:r>
            <a:r>
              <a:rPr lang="tr-TR" sz="3100" dirty="0" smtClean="0">
                <a:solidFill>
                  <a:schemeClr val="lt1"/>
                </a:solidFill>
              </a:rPr>
              <a:t>lıdır.</a:t>
            </a:r>
            <a:r>
              <a:rPr lang="tr-TR" sz="3100" b="0" i="0" u="none" strike="noStrike" cap="none" dirty="0" smtClean="0">
                <a:solidFill>
                  <a:schemeClr val="lt1"/>
                </a:solidFill>
                <a:sym typeface="Arial"/>
              </a:rPr>
              <a:t> </a:t>
            </a:r>
          </a:p>
          <a:p>
            <a:pPr marL="365125" marR="0" lvl="0" indent="-3651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100" b="0" i="0" u="none" strike="noStrike" cap="none" dirty="0" smtClean="0">
                <a:solidFill>
                  <a:schemeClr val="lt1"/>
                </a:solidFill>
                <a:sym typeface="Arial"/>
              </a:rPr>
              <a:t>Öğrenme çıktılarını</a:t>
            </a:r>
            <a:r>
              <a:rPr lang="tr-TR" sz="3100" dirty="0" smtClean="0">
                <a:solidFill>
                  <a:schemeClr val="lt1"/>
                </a:solidFill>
              </a:rPr>
              <a:t>n </a:t>
            </a:r>
            <a:r>
              <a:rPr lang="tr-TR" sz="3100" b="0" i="0" u="none" strike="noStrike" cap="none" dirty="0" smtClean="0">
                <a:solidFill>
                  <a:schemeClr val="lt1"/>
                </a:solidFill>
                <a:sym typeface="Arial"/>
              </a:rPr>
              <a:t>nasıl değerlendirileceği</a:t>
            </a:r>
            <a:r>
              <a:rPr lang="tr-TR" sz="3100" dirty="0" smtClean="0">
                <a:solidFill>
                  <a:schemeClr val="lt1"/>
                </a:solidFill>
              </a:rPr>
              <a:t> </a:t>
            </a:r>
            <a:r>
              <a:rPr lang="tr-TR" sz="3100" b="0" i="0" u="none" strike="noStrike" cap="none" dirty="0" smtClean="0">
                <a:solidFill>
                  <a:schemeClr val="lt1"/>
                </a:solidFill>
                <a:sym typeface="Arial"/>
              </a:rPr>
              <a:t>düşünülmelidir. </a:t>
            </a:r>
            <a:endParaRPr sz="3100" dirty="0"/>
          </a:p>
        </p:txBody>
      </p:sp>
      <p:pic>
        <p:nvPicPr>
          <p:cNvPr id="136" name="Google Shape;136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0007" y="5241986"/>
            <a:ext cx="7437424" cy="7437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65035" y="2650007"/>
            <a:ext cx="10716622" cy="10716622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0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0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4" name="Google Shape;144;p20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45" name="Google Shape;145;p20"/>
          <p:cNvSpPr txBox="1"/>
          <p:nvPr/>
        </p:nvSpPr>
        <p:spPr>
          <a:xfrm rot="-5400000">
            <a:off x="5816471" y="5703137"/>
            <a:ext cx="5040957" cy="888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Program Eğitim Amaçları</a:t>
            </a:r>
            <a:endParaRPr sz="33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0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0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Ders Öğrenme Çıktıları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400"/>
              <a:buFont typeface="Arial"/>
              <a:buNone/>
            </a:pPr>
            <a:r>
              <a:rPr lang="tr-TR" sz="6400" b="1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Ders Öğrenme Çıktılarının İzlenmesi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0"/>
          <p:cNvSpPr txBox="1"/>
          <p:nvPr/>
        </p:nvSpPr>
        <p:spPr>
          <a:xfrm>
            <a:off x="10324650" y="3658294"/>
            <a:ext cx="6544800" cy="16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300">
                <a:solidFill>
                  <a:schemeClr val="lt1"/>
                </a:solidFill>
              </a:rPr>
              <a:t>Türkiye Yükseköğretim Yeterlilikler Çerçevesi</a:t>
            </a:r>
            <a:endParaRPr sz="33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7522876" y="10919798"/>
            <a:ext cx="6243600" cy="21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Program </a:t>
            </a:r>
            <a:r>
              <a:rPr lang="tr-TR" sz="33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Çıktıları</a:t>
            </a:r>
          </a:p>
        </p:txBody>
      </p:sp>
      <p:sp>
        <p:nvSpPr>
          <p:cNvPr id="151" name="Google Shape;151;p20"/>
          <p:cNvSpPr txBox="1"/>
          <p:nvPr/>
        </p:nvSpPr>
        <p:spPr>
          <a:xfrm>
            <a:off x="11426837" y="7884125"/>
            <a:ext cx="8355428" cy="4331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DÖÇ 1</a:t>
            </a:r>
            <a:endParaRPr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DÖÇ 2</a:t>
            </a:r>
            <a:endParaRPr sz="33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DÖÇ </a:t>
            </a:r>
            <a:r>
              <a:rPr lang="tr-TR" sz="33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33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0"/>
          <p:cNvSpPr/>
          <p:nvPr/>
        </p:nvSpPr>
        <p:spPr>
          <a:xfrm>
            <a:off x="21479610" y="12618708"/>
            <a:ext cx="251383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DÖÇ :  Ders Öğrenme Çıktısı</a:t>
            </a: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0"/>
          <p:cNvSpPr/>
          <p:nvPr/>
        </p:nvSpPr>
        <p:spPr>
          <a:xfrm>
            <a:off x="10769376" y="7332688"/>
            <a:ext cx="2262158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Sürekli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İyileştirme</a:t>
            </a: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351</Words>
  <Application>Microsoft Office PowerPoint</Application>
  <PresentationFormat>Özel</PresentationFormat>
  <Paragraphs>48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8</cp:revision>
  <dcterms:created xsi:type="dcterms:W3CDTF">2022-11-04T08:14:34Z</dcterms:created>
  <dcterms:modified xsi:type="dcterms:W3CDTF">2023-12-12T08:00:41Z</dcterms:modified>
</cp:coreProperties>
</file>