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syon" id="{57AC77AF-4E21-4F28-BEAA-971A0359C0D0}">
          <p14:sldIdLst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704"/>
    <a:srgbClr val="AD13B1"/>
    <a:srgbClr val="2C0101"/>
    <a:srgbClr val="FFC9C9"/>
    <a:srgbClr val="8FAADC"/>
    <a:srgbClr val="4472C4"/>
    <a:srgbClr val="F4B183"/>
    <a:srgbClr val="ED7D31"/>
    <a:srgbClr val="FFD96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2" autoAdjust="0"/>
    <p:restoredTop sz="94271" autoAdjust="0"/>
  </p:normalViewPr>
  <p:slideViewPr>
    <p:cSldViewPr snapToGrid="0">
      <p:cViewPr varScale="1">
        <p:scale>
          <a:sx n="53" d="100"/>
          <a:sy n="53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E839B-A652-804B-96DC-716C94FA0FB6}" type="datetimeFigureOut">
              <a:rPr lang="en-TR" smtClean="0"/>
              <a:t>12/12/2023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9D65D-949F-094B-B49C-06CDEB6C02EF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0602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16622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1pPr>
    <a:lvl2pPr marL="658310" algn="l" defTabSz="1316622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2pPr>
    <a:lvl3pPr marL="1316622" algn="l" defTabSz="1316622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3pPr>
    <a:lvl4pPr marL="1974932" algn="l" defTabSz="1316622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4pPr>
    <a:lvl5pPr marL="2633241" algn="l" defTabSz="1316622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5pPr>
    <a:lvl6pPr marL="3291551" algn="l" defTabSz="1316622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6pPr>
    <a:lvl7pPr marL="3949863" algn="l" defTabSz="1316622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7pPr>
    <a:lvl8pPr marL="4608173" algn="l" defTabSz="1316622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8pPr>
    <a:lvl9pPr marL="5266483" algn="l" defTabSz="1316622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660-307D-E14C-9EA0-A7AC8C4E176B}" type="datetimeFigureOut">
              <a:rPr lang="en-TR" smtClean="0"/>
              <a:t>12/12/2023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AA73-5F3B-5D43-9A15-C6E15EBB493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46375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660-307D-E14C-9EA0-A7AC8C4E176B}" type="datetimeFigureOut">
              <a:rPr lang="en-TR" smtClean="0"/>
              <a:t>12/12/2023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AA73-5F3B-5D43-9A15-C6E15EBB493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6380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660-307D-E14C-9EA0-A7AC8C4E176B}" type="datetimeFigureOut">
              <a:rPr lang="en-TR" smtClean="0"/>
              <a:t>12/12/2023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AA73-5F3B-5D43-9A15-C6E15EBB493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762085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447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660-307D-E14C-9EA0-A7AC8C4E176B}" type="datetimeFigureOut">
              <a:rPr lang="en-TR" smtClean="0"/>
              <a:t>12/12/2023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AA73-5F3B-5D43-9A15-C6E15EBB493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95618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660-307D-E14C-9EA0-A7AC8C4E176B}" type="datetimeFigureOut">
              <a:rPr lang="en-TR" smtClean="0"/>
              <a:t>12/12/2023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AA73-5F3B-5D43-9A15-C6E15EBB493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48770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660-307D-E14C-9EA0-A7AC8C4E176B}" type="datetimeFigureOut">
              <a:rPr lang="en-TR" smtClean="0"/>
              <a:t>12/12/2023</a:t>
            </a:fld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AA73-5F3B-5D43-9A15-C6E15EBB493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3794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8" y="5010150"/>
            <a:ext cx="10315575" cy="736917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660-307D-E14C-9EA0-A7AC8C4E176B}" type="datetimeFigureOut">
              <a:rPr lang="en-TR" smtClean="0"/>
              <a:t>12/12/2023</a:t>
            </a:fld>
            <a:endParaRPr lang="en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AA73-5F3B-5D43-9A15-C6E15EBB493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63717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660-307D-E14C-9EA0-A7AC8C4E176B}" type="datetimeFigureOut">
              <a:rPr lang="en-TR" smtClean="0"/>
              <a:t>12/12/2023</a:t>
            </a:fld>
            <a:endParaRPr lang="en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AA73-5F3B-5D43-9A15-C6E15EBB493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7915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660-307D-E14C-9EA0-A7AC8C4E176B}" type="datetimeFigureOut">
              <a:rPr lang="en-TR" smtClean="0"/>
              <a:t>12/12/2023</a:t>
            </a:fld>
            <a:endParaRPr lang="en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AA73-5F3B-5D43-9A15-C6E15EBB493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6365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5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660-307D-E14C-9EA0-A7AC8C4E176B}" type="datetimeFigureOut">
              <a:rPr lang="en-TR" smtClean="0"/>
              <a:t>12/12/2023</a:t>
            </a:fld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AA73-5F3B-5D43-9A15-C6E15EBB493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3280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5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660-307D-E14C-9EA0-A7AC8C4E176B}" type="datetimeFigureOut">
              <a:rPr lang="en-TR" smtClean="0"/>
              <a:t>12/12/2023</a:t>
            </a:fld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AA73-5F3B-5D43-9A15-C6E15EBB493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4872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>
            <a:extLst>
              <a:ext uri="{FF2B5EF4-FFF2-40B4-BE49-F238E27FC236}">
                <a16:creationId xmlns:a16="http://schemas.microsoft.com/office/drawing/2014/main" id="{53EEB182-7210-4C2D-BF94-7B1E794C814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24384000" cy="1377251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65660-307D-E14C-9EA0-A7AC8C4E176B}" type="datetimeFigureOut">
              <a:rPr lang="en-TR" smtClean="0"/>
              <a:t>12/12/2023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CAA73-5F3B-5D43-9A15-C6E15EBB4935}" type="slidenum">
              <a:rPr lang="en-TR" smtClean="0"/>
              <a:t>‹#›</a:t>
            </a:fld>
            <a:endParaRPr lang="en-TR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2DAA0738-4E8C-44DA-A49C-C882CABE2958}"/>
              </a:ext>
            </a:extLst>
          </p:cNvPr>
          <p:cNvSpPr/>
          <p:nvPr userDrawn="1"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7D4BD528-4381-4D81-AFD4-8F7AE5F44ED1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13606073" cy="1472400"/>
          </a:xfrm>
          <a:prstGeom prst="rect">
            <a:avLst/>
          </a:prstGeom>
        </p:spPr>
      </p:pic>
      <p:sp>
        <p:nvSpPr>
          <p:cNvPr id="12" name="TextBox 13">
            <a:extLst>
              <a:ext uri="{FF2B5EF4-FFF2-40B4-BE49-F238E27FC236}">
                <a16:creationId xmlns:a16="http://schemas.microsoft.com/office/drawing/2014/main" id="{0D41F4BF-D3F3-464E-B79C-255665BDF155}"/>
              </a:ext>
            </a:extLst>
          </p:cNvPr>
          <p:cNvSpPr txBox="1"/>
          <p:nvPr userDrawn="1"/>
        </p:nvSpPr>
        <p:spPr>
          <a:xfrm>
            <a:off x="0" y="13285458"/>
            <a:ext cx="2438399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Kurumsal Gelişim ve Planlama Koordinatörlüğü</a:t>
            </a:r>
            <a:endParaRPr lang="en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92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1" r:id="rId12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91">
            <a:extLst>
              <a:ext uri="{FF2B5EF4-FFF2-40B4-BE49-F238E27FC236}">
                <a16:creationId xmlns:a16="http://schemas.microsoft.com/office/drawing/2014/main" id="{F2E52DCF-6497-49AF-A8F8-3C6A934A407C}"/>
              </a:ext>
            </a:extLst>
          </p:cNvPr>
          <p:cNvSpPr/>
          <p:nvPr/>
        </p:nvSpPr>
        <p:spPr>
          <a:xfrm>
            <a:off x="9508376" y="10930670"/>
            <a:ext cx="10668058" cy="1044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91">
            <a:extLst>
              <a:ext uri="{FF2B5EF4-FFF2-40B4-BE49-F238E27FC236}">
                <a16:creationId xmlns:a16="http://schemas.microsoft.com/office/drawing/2014/main" id="{A3121BB8-DFE9-40E6-BAA5-D00EE109B024}"/>
              </a:ext>
            </a:extLst>
          </p:cNvPr>
          <p:cNvSpPr/>
          <p:nvPr/>
        </p:nvSpPr>
        <p:spPr>
          <a:xfrm>
            <a:off x="10332494" y="8350426"/>
            <a:ext cx="12765249" cy="1044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91">
            <a:extLst>
              <a:ext uri="{FF2B5EF4-FFF2-40B4-BE49-F238E27FC236}">
                <a16:creationId xmlns:a16="http://schemas.microsoft.com/office/drawing/2014/main" id="{20F5C6F5-4653-44E2-9E0E-6AB8CBD8EB74}"/>
              </a:ext>
            </a:extLst>
          </p:cNvPr>
          <p:cNvSpPr/>
          <p:nvPr/>
        </p:nvSpPr>
        <p:spPr>
          <a:xfrm>
            <a:off x="10332495" y="5711337"/>
            <a:ext cx="11314930" cy="1044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F8A17827-4FCD-437F-AE97-7030DFFE0B20}"/>
              </a:ext>
            </a:extLst>
          </p:cNvPr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70E498-EEDB-1ACF-C826-30732DC519B2}"/>
              </a:ext>
            </a:extLst>
          </p:cNvPr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Kurumsal Gelişim ve Planlama Koordinatörlüğü</a:t>
            </a:r>
            <a:endParaRPr lang="en-T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Rectangle 91">
            <a:extLst>
              <a:ext uri="{FF2B5EF4-FFF2-40B4-BE49-F238E27FC236}">
                <a16:creationId xmlns:a16="http://schemas.microsoft.com/office/drawing/2014/main" id="{B1B1856E-01A7-4DE6-BE72-172B84AFBA4C}"/>
              </a:ext>
            </a:extLst>
          </p:cNvPr>
          <p:cNvSpPr/>
          <p:nvPr/>
        </p:nvSpPr>
        <p:spPr>
          <a:xfrm>
            <a:off x="8381738" y="3571879"/>
            <a:ext cx="10511148" cy="1044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33">
            <a:extLst>
              <a:ext uri="{FF2B5EF4-FFF2-40B4-BE49-F238E27FC236}">
                <a16:creationId xmlns:a16="http://schemas.microsoft.com/office/drawing/2014/main" id="{5353A645-4578-4EE6-87C5-0B5672237886}"/>
              </a:ext>
            </a:extLst>
          </p:cNvPr>
          <p:cNvSpPr txBox="1"/>
          <p:nvPr/>
        </p:nvSpPr>
        <p:spPr>
          <a:xfrm>
            <a:off x="9190779" y="3618339"/>
            <a:ext cx="10118682" cy="71327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>
              <a:lnSpc>
                <a:spcPct val="150000"/>
              </a:lnSpc>
            </a:pPr>
            <a:r>
              <a:rPr lang="tr-TR" sz="3000" dirty="0" smtClean="0"/>
              <a:t>Kurum/Birim/Programın </a:t>
            </a:r>
            <a:r>
              <a:rPr lang="tr-TR" sz="3000" dirty="0"/>
              <a:t>başarmak istediği genel amaçlardır. </a:t>
            </a:r>
          </a:p>
        </p:txBody>
      </p:sp>
      <p:cxnSp>
        <p:nvCxnSpPr>
          <p:cNvPr id="126" name="Straight Connector 74">
            <a:extLst>
              <a:ext uri="{FF2B5EF4-FFF2-40B4-BE49-F238E27FC236}">
                <a16:creationId xmlns:a16="http://schemas.microsoft.com/office/drawing/2014/main" id="{F15C9DEA-E5EF-4A49-A526-152CF6FC7E87}"/>
              </a:ext>
            </a:extLst>
          </p:cNvPr>
          <p:cNvCxnSpPr>
            <a:cxnSpLocks noChangeAspect="1"/>
            <a:endCxn id="127" idx="2"/>
          </p:cNvCxnSpPr>
          <p:nvPr/>
        </p:nvCxnSpPr>
        <p:spPr>
          <a:xfrm>
            <a:off x="5837355" y="10146463"/>
            <a:ext cx="3017536" cy="1326208"/>
          </a:xfrm>
          <a:prstGeom prst="line">
            <a:avLst/>
          </a:prstGeom>
          <a:ln w="152400">
            <a:solidFill>
              <a:srgbClr val="FE76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>
            <a:extLst>
              <a:ext uri="{FF2B5EF4-FFF2-40B4-BE49-F238E27FC236}">
                <a16:creationId xmlns:a16="http://schemas.microsoft.com/office/drawing/2014/main" id="{B8C9D6D6-88FD-4419-A443-5AE5099078C0}"/>
              </a:ext>
            </a:extLst>
          </p:cNvPr>
          <p:cNvSpPr>
            <a:spLocks noChangeAspect="1"/>
          </p:cNvSpPr>
          <p:nvPr/>
        </p:nvSpPr>
        <p:spPr>
          <a:xfrm>
            <a:off x="8854891" y="10923849"/>
            <a:ext cx="1097644" cy="1097644"/>
          </a:xfrm>
          <a:prstGeom prst="ellipse">
            <a:avLst/>
          </a:prstGeom>
          <a:solidFill>
            <a:srgbClr val="FE76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28" name="Freeform 14">
            <a:extLst>
              <a:ext uri="{FF2B5EF4-FFF2-40B4-BE49-F238E27FC236}">
                <a16:creationId xmlns:a16="http://schemas.microsoft.com/office/drawing/2014/main" id="{C137009B-66D5-489A-8E9F-962B72D83152}"/>
              </a:ext>
            </a:extLst>
          </p:cNvPr>
          <p:cNvSpPr>
            <a:spLocks noChangeAspect="1"/>
          </p:cNvSpPr>
          <p:nvPr/>
        </p:nvSpPr>
        <p:spPr bwMode="auto">
          <a:xfrm>
            <a:off x="2204798" y="3504859"/>
            <a:ext cx="4388643" cy="8777288"/>
          </a:xfrm>
          <a:custGeom>
            <a:avLst/>
            <a:gdLst>
              <a:gd name="T0" fmla="*/ 0 w 3559"/>
              <a:gd name="T1" fmla="*/ 0 h 7118"/>
              <a:gd name="T2" fmla="*/ 3559 w 3559"/>
              <a:gd name="T3" fmla="*/ 3559 h 7118"/>
              <a:gd name="T4" fmla="*/ 0 w 3559"/>
              <a:gd name="T5" fmla="*/ 7118 h 7118"/>
              <a:gd name="T6" fmla="*/ 0 w 3559"/>
              <a:gd name="T7" fmla="*/ 6593 h 7118"/>
              <a:gd name="T8" fmla="*/ 3034 w 3559"/>
              <a:gd name="T9" fmla="*/ 3559 h 7118"/>
              <a:gd name="T10" fmla="*/ 0 w 3559"/>
              <a:gd name="T11" fmla="*/ 525 h 7118"/>
              <a:gd name="T12" fmla="*/ 0 w 3559"/>
              <a:gd name="T13" fmla="*/ 0 h 7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59" h="7118">
                <a:moveTo>
                  <a:pt x="0" y="0"/>
                </a:moveTo>
                <a:cubicBezTo>
                  <a:pt x="1966" y="0"/>
                  <a:pt x="3559" y="1594"/>
                  <a:pt x="3559" y="3559"/>
                </a:cubicBezTo>
                <a:cubicBezTo>
                  <a:pt x="3559" y="5525"/>
                  <a:pt x="1966" y="7118"/>
                  <a:pt x="0" y="7118"/>
                </a:cubicBezTo>
                <a:lnTo>
                  <a:pt x="0" y="6593"/>
                </a:lnTo>
                <a:cubicBezTo>
                  <a:pt x="1676" y="6593"/>
                  <a:pt x="3034" y="5235"/>
                  <a:pt x="3034" y="3559"/>
                </a:cubicBezTo>
                <a:cubicBezTo>
                  <a:pt x="3034" y="1884"/>
                  <a:pt x="167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E7600"/>
          </a:solidFill>
          <a:ln w="0">
            <a:solidFill>
              <a:schemeClr val="accent3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9" name="Straight Connector 77">
            <a:extLst>
              <a:ext uri="{FF2B5EF4-FFF2-40B4-BE49-F238E27FC236}">
                <a16:creationId xmlns:a16="http://schemas.microsoft.com/office/drawing/2014/main" id="{FEE1FB84-CEA9-41E9-BED5-8F9806EE4DBC}"/>
              </a:ext>
            </a:extLst>
          </p:cNvPr>
          <p:cNvCxnSpPr>
            <a:cxnSpLocks noChangeAspect="1"/>
          </p:cNvCxnSpPr>
          <p:nvPr/>
        </p:nvCxnSpPr>
        <p:spPr>
          <a:xfrm>
            <a:off x="5537218" y="8079418"/>
            <a:ext cx="4236697" cy="665671"/>
          </a:xfrm>
          <a:prstGeom prst="line">
            <a:avLst/>
          </a:prstGeom>
          <a:ln w="152400">
            <a:solidFill>
              <a:srgbClr val="B1DB15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>
            <a:extLst>
              <a:ext uri="{FF2B5EF4-FFF2-40B4-BE49-F238E27FC236}">
                <a16:creationId xmlns:a16="http://schemas.microsoft.com/office/drawing/2014/main" id="{EF8BE4ED-5621-4C69-BD6B-0FE9E2743B07}"/>
              </a:ext>
            </a:extLst>
          </p:cNvPr>
          <p:cNvSpPr>
            <a:spLocks noChangeAspect="1"/>
          </p:cNvSpPr>
          <p:nvPr/>
        </p:nvSpPr>
        <p:spPr>
          <a:xfrm>
            <a:off x="9732637" y="8335859"/>
            <a:ext cx="1097644" cy="1097644"/>
          </a:xfrm>
          <a:prstGeom prst="ellipse">
            <a:avLst/>
          </a:prstGeom>
          <a:solidFill>
            <a:srgbClr val="B1DB1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31" name="Freeform 11">
            <a:extLst>
              <a:ext uri="{FF2B5EF4-FFF2-40B4-BE49-F238E27FC236}">
                <a16:creationId xmlns:a16="http://schemas.microsoft.com/office/drawing/2014/main" id="{86A9EB6B-3190-4597-99E4-9E9F3FACC70A}"/>
              </a:ext>
            </a:extLst>
          </p:cNvPr>
          <p:cNvSpPr>
            <a:spLocks noChangeAspect="1"/>
          </p:cNvSpPr>
          <p:nvPr/>
        </p:nvSpPr>
        <p:spPr bwMode="auto">
          <a:xfrm>
            <a:off x="2188856" y="4155624"/>
            <a:ext cx="3746332" cy="7498697"/>
          </a:xfrm>
          <a:custGeom>
            <a:avLst/>
            <a:gdLst>
              <a:gd name="T0" fmla="*/ 0 w 3034"/>
              <a:gd name="T1" fmla="*/ 0 h 6068"/>
              <a:gd name="T2" fmla="*/ 3034 w 3034"/>
              <a:gd name="T3" fmla="*/ 3034 h 6068"/>
              <a:gd name="T4" fmla="*/ 0 w 3034"/>
              <a:gd name="T5" fmla="*/ 6068 h 6068"/>
              <a:gd name="T6" fmla="*/ 0 w 3034"/>
              <a:gd name="T7" fmla="*/ 5543 h 6068"/>
              <a:gd name="T8" fmla="*/ 2510 w 3034"/>
              <a:gd name="T9" fmla="*/ 3034 h 6068"/>
              <a:gd name="T10" fmla="*/ 0 w 3034"/>
              <a:gd name="T11" fmla="*/ 525 h 6068"/>
              <a:gd name="T12" fmla="*/ 0 w 3034"/>
              <a:gd name="T13" fmla="*/ 0 h 6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34" h="6068">
                <a:moveTo>
                  <a:pt x="0" y="0"/>
                </a:moveTo>
                <a:cubicBezTo>
                  <a:pt x="1676" y="0"/>
                  <a:pt x="3034" y="1359"/>
                  <a:pt x="3034" y="3034"/>
                </a:cubicBezTo>
                <a:cubicBezTo>
                  <a:pt x="3034" y="4710"/>
                  <a:pt x="1676" y="6068"/>
                  <a:pt x="0" y="6068"/>
                </a:cubicBezTo>
                <a:lnTo>
                  <a:pt x="0" y="5543"/>
                </a:lnTo>
                <a:cubicBezTo>
                  <a:pt x="1386" y="5543"/>
                  <a:pt x="2510" y="4420"/>
                  <a:pt x="2510" y="3034"/>
                </a:cubicBezTo>
                <a:cubicBezTo>
                  <a:pt x="2510" y="1649"/>
                  <a:pt x="138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B1DB15"/>
          </a:solidFill>
          <a:ln w="0">
            <a:solidFill>
              <a:srgbClr val="B1DB15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2" name="Straight Connector 80">
            <a:extLst>
              <a:ext uri="{FF2B5EF4-FFF2-40B4-BE49-F238E27FC236}">
                <a16:creationId xmlns:a16="http://schemas.microsoft.com/office/drawing/2014/main" id="{4EFA23E0-151E-4E5B-B801-392180E959E2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5121502" y="6245335"/>
            <a:ext cx="4679644" cy="941126"/>
          </a:xfrm>
          <a:prstGeom prst="line">
            <a:avLst/>
          </a:prstGeom>
          <a:ln w="152400">
            <a:solidFill>
              <a:srgbClr val="00A89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 132">
            <a:extLst>
              <a:ext uri="{FF2B5EF4-FFF2-40B4-BE49-F238E27FC236}">
                <a16:creationId xmlns:a16="http://schemas.microsoft.com/office/drawing/2014/main" id="{3D7F2C9A-1365-45F4-8171-F0EC53411569}"/>
              </a:ext>
            </a:extLst>
          </p:cNvPr>
          <p:cNvSpPr>
            <a:spLocks noChangeAspect="1"/>
          </p:cNvSpPr>
          <p:nvPr/>
        </p:nvSpPr>
        <p:spPr>
          <a:xfrm>
            <a:off x="9783674" y="5703626"/>
            <a:ext cx="1097644" cy="1097644"/>
          </a:xfrm>
          <a:prstGeom prst="ellipse">
            <a:avLst/>
          </a:prstGeom>
          <a:solidFill>
            <a:srgbClr val="00A89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34" name="Freeform 8">
            <a:extLst>
              <a:ext uri="{FF2B5EF4-FFF2-40B4-BE49-F238E27FC236}">
                <a16:creationId xmlns:a16="http://schemas.microsoft.com/office/drawing/2014/main" id="{8D08E8D6-CBFC-4152-BD24-47E763F2BFAF}"/>
              </a:ext>
            </a:extLst>
          </p:cNvPr>
          <p:cNvSpPr>
            <a:spLocks noChangeAspect="1"/>
          </p:cNvSpPr>
          <p:nvPr/>
        </p:nvSpPr>
        <p:spPr bwMode="auto">
          <a:xfrm>
            <a:off x="2217271" y="4804333"/>
            <a:ext cx="3094676" cy="6189345"/>
          </a:xfrm>
          <a:custGeom>
            <a:avLst/>
            <a:gdLst>
              <a:gd name="T0" fmla="*/ 0 w 2510"/>
              <a:gd name="T1" fmla="*/ 0 h 5018"/>
              <a:gd name="T2" fmla="*/ 2510 w 2510"/>
              <a:gd name="T3" fmla="*/ 2509 h 5018"/>
              <a:gd name="T4" fmla="*/ 0 w 2510"/>
              <a:gd name="T5" fmla="*/ 5018 h 5018"/>
              <a:gd name="T6" fmla="*/ 0 w 2510"/>
              <a:gd name="T7" fmla="*/ 4493 h 5018"/>
              <a:gd name="T8" fmla="*/ 1985 w 2510"/>
              <a:gd name="T9" fmla="*/ 2509 h 5018"/>
              <a:gd name="T10" fmla="*/ 0 w 2510"/>
              <a:gd name="T11" fmla="*/ 525 h 5018"/>
              <a:gd name="T12" fmla="*/ 0 w 2510"/>
              <a:gd name="T13" fmla="*/ 0 h 5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10" h="5018">
                <a:moveTo>
                  <a:pt x="0" y="0"/>
                </a:moveTo>
                <a:cubicBezTo>
                  <a:pt x="1386" y="0"/>
                  <a:pt x="2510" y="1124"/>
                  <a:pt x="2510" y="2509"/>
                </a:cubicBezTo>
                <a:cubicBezTo>
                  <a:pt x="2510" y="3895"/>
                  <a:pt x="1386" y="5018"/>
                  <a:pt x="0" y="5018"/>
                </a:cubicBezTo>
                <a:lnTo>
                  <a:pt x="0" y="4493"/>
                </a:lnTo>
                <a:cubicBezTo>
                  <a:pt x="1096" y="4493"/>
                  <a:pt x="1985" y="3605"/>
                  <a:pt x="1985" y="2509"/>
                </a:cubicBezTo>
                <a:cubicBezTo>
                  <a:pt x="1985" y="1413"/>
                  <a:pt x="109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A89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5" name="Straight Connector 83">
            <a:extLst>
              <a:ext uri="{FF2B5EF4-FFF2-40B4-BE49-F238E27FC236}">
                <a16:creationId xmlns:a16="http://schemas.microsoft.com/office/drawing/2014/main" id="{DF10A2AD-B43B-4725-B273-178A6F09619F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3920045" y="4155624"/>
            <a:ext cx="4031259" cy="2265541"/>
          </a:xfrm>
          <a:prstGeom prst="line">
            <a:avLst/>
          </a:prstGeom>
          <a:ln w="152400">
            <a:solidFill>
              <a:srgbClr val="013D4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 135">
            <a:extLst>
              <a:ext uri="{FF2B5EF4-FFF2-40B4-BE49-F238E27FC236}">
                <a16:creationId xmlns:a16="http://schemas.microsoft.com/office/drawing/2014/main" id="{845EB70E-A2E7-477F-A37D-7D9629B85213}"/>
              </a:ext>
            </a:extLst>
          </p:cNvPr>
          <p:cNvSpPr>
            <a:spLocks noChangeAspect="1"/>
          </p:cNvSpPr>
          <p:nvPr/>
        </p:nvSpPr>
        <p:spPr>
          <a:xfrm>
            <a:off x="7951304" y="3554487"/>
            <a:ext cx="1097644" cy="1097644"/>
          </a:xfrm>
          <a:prstGeom prst="ellipse">
            <a:avLst/>
          </a:prstGeom>
          <a:solidFill>
            <a:srgbClr val="013D4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37" name="Freeform 5">
            <a:extLst>
              <a:ext uri="{FF2B5EF4-FFF2-40B4-BE49-F238E27FC236}">
                <a16:creationId xmlns:a16="http://schemas.microsoft.com/office/drawing/2014/main" id="{AA286C91-62C3-45FD-BF74-B930E26D867A}"/>
              </a:ext>
            </a:extLst>
          </p:cNvPr>
          <p:cNvSpPr>
            <a:spLocks noChangeAspect="1"/>
          </p:cNvSpPr>
          <p:nvPr/>
        </p:nvSpPr>
        <p:spPr bwMode="auto">
          <a:xfrm>
            <a:off x="2217271" y="5404201"/>
            <a:ext cx="2446176" cy="4892353"/>
          </a:xfrm>
          <a:custGeom>
            <a:avLst/>
            <a:gdLst>
              <a:gd name="T0" fmla="*/ 0 w 1985"/>
              <a:gd name="T1" fmla="*/ 0 h 3968"/>
              <a:gd name="T2" fmla="*/ 1985 w 1985"/>
              <a:gd name="T3" fmla="*/ 1984 h 3968"/>
              <a:gd name="T4" fmla="*/ 0 w 1985"/>
              <a:gd name="T5" fmla="*/ 3968 h 3968"/>
              <a:gd name="T6" fmla="*/ 0 w 1985"/>
              <a:gd name="T7" fmla="*/ 3443 h 3968"/>
              <a:gd name="T8" fmla="*/ 1460 w 1985"/>
              <a:gd name="T9" fmla="*/ 1984 h 3968"/>
              <a:gd name="T10" fmla="*/ 0 w 1985"/>
              <a:gd name="T11" fmla="*/ 525 h 3968"/>
              <a:gd name="T12" fmla="*/ 0 w 1985"/>
              <a:gd name="T13" fmla="*/ 0 h 3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5" h="3968">
                <a:moveTo>
                  <a:pt x="0" y="0"/>
                </a:moveTo>
                <a:cubicBezTo>
                  <a:pt x="1096" y="0"/>
                  <a:pt x="1985" y="888"/>
                  <a:pt x="1985" y="1984"/>
                </a:cubicBezTo>
                <a:cubicBezTo>
                  <a:pt x="1985" y="3080"/>
                  <a:pt x="1096" y="3968"/>
                  <a:pt x="0" y="3968"/>
                </a:cubicBezTo>
                <a:lnTo>
                  <a:pt x="0" y="3443"/>
                </a:lnTo>
                <a:cubicBezTo>
                  <a:pt x="806" y="3443"/>
                  <a:pt x="1460" y="2790"/>
                  <a:pt x="1460" y="1984"/>
                </a:cubicBezTo>
                <a:cubicBezTo>
                  <a:pt x="1460" y="1178"/>
                  <a:pt x="80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13D4D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8D0939"/>
              </a:solidFill>
            </a:endParaRPr>
          </a:p>
        </p:txBody>
      </p:sp>
      <p:sp>
        <p:nvSpPr>
          <p:cNvPr id="152" name="Subtitle 2">
            <a:extLst>
              <a:ext uri="{FF2B5EF4-FFF2-40B4-BE49-F238E27FC236}">
                <a16:creationId xmlns:a16="http://schemas.microsoft.com/office/drawing/2014/main" id="{9F4BD929-36A0-492E-B641-CBA29C00E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</p:spPr>
        <p:txBody>
          <a:bodyPr>
            <a:normAutofit/>
          </a:bodyPr>
          <a:lstStyle/>
          <a:p>
            <a:r>
              <a:rPr lang="tr-TR" sz="6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MİSYON NEDİR?</a:t>
            </a:r>
            <a:endParaRPr lang="en-TR" sz="6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4" name="Düz Bağlayıcı 153">
            <a:extLst>
              <a:ext uri="{FF2B5EF4-FFF2-40B4-BE49-F238E27FC236}">
                <a16:creationId xmlns:a16="http://schemas.microsoft.com/office/drawing/2014/main" id="{400853F6-680F-4A45-973A-87EBFD7D75FE}"/>
              </a:ext>
            </a:extLst>
          </p:cNvPr>
          <p:cNvCxnSpPr/>
          <p:nvPr/>
        </p:nvCxnSpPr>
        <p:spPr>
          <a:xfrm>
            <a:off x="7222443" y="2650007"/>
            <a:ext cx="10734261" cy="0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0" name="TextBox 33">
            <a:extLst>
              <a:ext uri="{FF2B5EF4-FFF2-40B4-BE49-F238E27FC236}">
                <a16:creationId xmlns:a16="http://schemas.microsoft.com/office/drawing/2014/main" id="{4CE95254-77FD-4954-8F9D-D996F8029B1C}"/>
              </a:ext>
            </a:extLst>
          </p:cNvPr>
          <p:cNvSpPr txBox="1"/>
          <p:nvPr/>
        </p:nvSpPr>
        <p:spPr>
          <a:xfrm>
            <a:off x="11064767" y="5953237"/>
            <a:ext cx="1030213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tr-TR" sz="3200" dirty="0"/>
              <a:t>Bu amaçlarla ilişkili olarak gerçekleştirdiği temel faaliyetlerdir.</a:t>
            </a:r>
            <a:endParaRPr lang="en-US" sz="3200" b="1" cap="all" dirty="0"/>
          </a:p>
        </p:txBody>
      </p:sp>
      <p:sp>
        <p:nvSpPr>
          <p:cNvPr id="62" name="TextBox 33">
            <a:extLst>
              <a:ext uri="{FF2B5EF4-FFF2-40B4-BE49-F238E27FC236}">
                <a16:creationId xmlns:a16="http://schemas.microsoft.com/office/drawing/2014/main" id="{0E89FEC2-63EF-4EA9-A697-89B50CFF743E}"/>
              </a:ext>
            </a:extLst>
          </p:cNvPr>
          <p:cNvSpPr txBox="1"/>
          <p:nvPr/>
        </p:nvSpPr>
        <p:spPr>
          <a:xfrm>
            <a:off x="11064766" y="8592326"/>
            <a:ext cx="12727921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tr-TR" sz="3200" dirty="0" smtClean="0"/>
              <a:t>Hedef kitlesi hizmet </a:t>
            </a:r>
            <a:r>
              <a:rPr lang="tr-TR" sz="3200" dirty="0"/>
              <a:t>etmek üzere kurulduğu topluluklar ve paydaşlardır. </a:t>
            </a:r>
          </a:p>
        </p:txBody>
      </p:sp>
      <p:sp>
        <p:nvSpPr>
          <p:cNvPr id="65" name="TextBox 33">
            <a:extLst>
              <a:ext uri="{FF2B5EF4-FFF2-40B4-BE49-F238E27FC236}">
                <a16:creationId xmlns:a16="http://schemas.microsoft.com/office/drawing/2014/main" id="{B5647BE5-19B9-4371-B8FF-FC3358DB201E}"/>
              </a:ext>
            </a:extLst>
          </p:cNvPr>
          <p:cNvSpPr txBox="1"/>
          <p:nvPr/>
        </p:nvSpPr>
        <p:spPr>
          <a:xfrm>
            <a:off x="10240648" y="11172570"/>
            <a:ext cx="1030213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tr-TR" sz="3200" dirty="0"/>
              <a:t>Temel amaç ve faaliyetlere yön verecek değer ve ilkelerdir.</a:t>
            </a: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389E5A4A-D39A-4624-A57F-51ED1EB6CEF7}"/>
              </a:ext>
            </a:extLst>
          </p:cNvPr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  <a:effectLst>
            <a:softEdge rad="1524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TextBox 33">
            <a:extLst>
              <a:ext uri="{FF2B5EF4-FFF2-40B4-BE49-F238E27FC236}">
                <a16:creationId xmlns:a16="http://schemas.microsoft.com/office/drawing/2014/main" id="{A31C39B2-F405-4185-A1A5-A9AE77DB2B6F}"/>
              </a:ext>
            </a:extLst>
          </p:cNvPr>
          <p:cNvSpPr txBox="1"/>
          <p:nvPr/>
        </p:nvSpPr>
        <p:spPr>
          <a:xfrm rot="16200000">
            <a:off x="-3998446" y="7345809"/>
            <a:ext cx="9124124" cy="11272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000" dirty="0" smtClean="0">
                <a:solidFill>
                  <a:schemeClr val="bg1">
                    <a:alpha val="20000"/>
                  </a:schemeClr>
                </a:solidFill>
              </a:rPr>
              <a:t>MİSYON</a:t>
            </a:r>
            <a:endParaRPr lang="tr-TR" sz="5000" dirty="0">
              <a:solidFill>
                <a:schemeClr val="bg1">
                  <a:alpha val="2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1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F8A17827-4FCD-437F-AE97-7030DFFE0B20}"/>
              </a:ext>
            </a:extLst>
          </p:cNvPr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70E498-EEDB-1ACF-C826-30732DC519B2}"/>
              </a:ext>
            </a:extLst>
          </p:cNvPr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Kurumsal Gelişim ve Planlama Koordinatörlüğü</a:t>
            </a:r>
            <a:endParaRPr lang="en-T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Subtitle 2">
            <a:extLst>
              <a:ext uri="{FF2B5EF4-FFF2-40B4-BE49-F238E27FC236}">
                <a16:creationId xmlns:a16="http://schemas.microsoft.com/office/drawing/2014/main" id="{9F4BD929-36A0-492E-B641-CBA29C00E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</p:spPr>
        <p:txBody>
          <a:bodyPr>
            <a:normAutofit/>
          </a:bodyPr>
          <a:lstStyle/>
          <a:p>
            <a:r>
              <a:rPr lang="tr-TR" sz="6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MİSYON NE FAYDA SAĞLAR?</a:t>
            </a:r>
            <a:endParaRPr lang="en-TR" sz="6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4" name="Düz Bağlayıcı 153">
            <a:extLst>
              <a:ext uri="{FF2B5EF4-FFF2-40B4-BE49-F238E27FC236}">
                <a16:creationId xmlns:a16="http://schemas.microsoft.com/office/drawing/2014/main" id="{400853F6-680F-4A45-973A-87EBFD7D75FE}"/>
              </a:ext>
            </a:extLst>
          </p:cNvPr>
          <p:cNvCxnSpPr/>
          <p:nvPr/>
        </p:nvCxnSpPr>
        <p:spPr>
          <a:xfrm>
            <a:off x="7222443" y="2650007"/>
            <a:ext cx="10734261" cy="0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Straight Connector 4">
            <a:extLst>
              <a:ext uri="{FF2B5EF4-FFF2-40B4-BE49-F238E27FC236}">
                <a16:creationId xmlns:a16="http://schemas.microsoft.com/office/drawing/2014/main" id="{ADD51722-15FD-4851-9171-773CD1CEDE10}"/>
              </a:ext>
            </a:extLst>
          </p:cNvPr>
          <p:cNvCxnSpPr>
            <a:cxnSpLocks/>
            <a:stCxn id="47" idx="6"/>
            <a:endCxn id="52" idx="6"/>
          </p:cNvCxnSpPr>
          <p:nvPr/>
        </p:nvCxnSpPr>
        <p:spPr>
          <a:xfrm>
            <a:off x="4275927" y="7186502"/>
            <a:ext cx="17455279" cy="0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19">
            <a:extLst>
              <a:ext uri="{FF2B5EF4-FFF2-40B4-BE49-F238E27FC236}">
                <a16:creationId xmlns:a16="http://schemas.microsoft.com/office/drawing/2014/main" id="{62CC53FD-9417-41AB-AE04-D14C1EC2499E}"/>
              </a:ext>
            </a:extLst>
          </p:cNvPr>
          <p:cNvGrpSpPr/>
          <p:nvPr/>
        </p:nvGrpSpPr>
        <p:grpSpPr>
          <a:xfrm>
            <a:off x="1816488" y="3022279"/>
            <a:ext cx="4732493" cy="3458546"/>
            <a:chOff x="1211441" y="1352246"/>
            <a:chExt cx="2490786" cy="1820287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FD61CB8-7167-44B2-A702-AEB9F8B64C3A}"/>
                </a:ext>
              </a:extLst>
            </p:cNvPr>
            <p:cNvSpPr/>
            <p:nvPr/>
          </p:nvSpPr>
          <p:spPr>
            <a:xfrm>
              <a:off x="2056314" y="2581406"/>
              <a:ext cx="591127" cy="59112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 anchorCtr="0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31" name="Rectangle 5">
              <a:extLst>
                <a:ext uri="{FF2B5EF4-FFF2-40B4-BE49-F238E27FC236}">
                  <a16:creationId xmlns:a16="http://schemas.microsoft.com/office/drawing/2014/main" id="{5A5AC683-378D-42F3-9035-22AAF808BD40}"/>
                </a:ext>
              </a:extLst>
            </p:cNvPr>
            <p:cNvSpPr/>
            <p:nvPr/>
          </p:nvSpPr>
          <p:spPr>
            <a:xfrm>
              <a:off x="1211441" y="1352246"/>
              <a:ext cx="2490786" cy="148705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1200"/>
                </a:spcAft>
              </a:pPr>
              <a:r>
                <a:rPr lang="tr-TR" sz="3600" b="1" cap="all" dirty="0">
                  <a:solidFill>
                    <a:schemeClr val="bg1"/>
                  </a:solidFill>
                </a:rPr>
                <a:t>Ortak ilgi</a:t>
              </a:r>
              <a:endParaRPr lang="en-US" sz="3600" b="1" cap="all" dirty="0">
                <a:solidFill>
                  <a:schemeClr val="bg1"/>
                </a:solidFill>
              </a:endParaRPr>
            </a:p>
            <a:p>
              <a:pPr algn="ctr"/>
              <a:r>
                <a:rPr lang="tr-TR" sz="3000" dirty="0">
                  <a:solidFill>
                    <a:schemeClr val="bg1"/>
                  </a:solidFill>
                </a:rPr>
                <a:t>Yapılan iş ve faaliyetlerle ilgili paylaşılan ortak bir odak oluşturur. 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18">
            <a:extLst>
              <a:ext uri="{FF2B5EF4-FFF2-40B4-BE49-F238E27FC236}">
                <a16:creationId xmlns:a16="http://schemas.microsoft.com/office/drawing/2014/main" id="{9C2F6A33-9BF3-4F38-BFCA-BEA0FB092569}"/>
              </a:ext>
            </a:extLst>
          </p:cNvPr>
          <p:cNvGrpSpPr/>
          <p:nvPr/>
        </p:nvGrpSpPr>
        <p:grpSpPr>
          <a:xfrm>
            <a:off x="8907550" y="3022279"/>
            <a:ext cx="4732494" cy="3414327"/>
            <a:chOff x="1328891" y="1375519"/>
            <a:chExt cx="2490786" cy="1797014"/>
          </a:xfrm>
          <a:solidFill>
            <a:srgbClr val="7030A0"/>
          </a:solidFill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022C33D9-C702-4E23-A19B-8E2301B12B67}"/>
                </a:ext>
              </a:extLst>
            </p:cNvPr>
            <p:cNvSpPr/>
            <p:nvPr/>
          </p:nvSpPr>
          <p:spPr>
            <a:xfrm>
              <a:off x="2250404" y="2581406"/>
              <a:ext cx="591127" cy="59112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 anchorCtr="0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34" name="Rectangle 76">
              <a:extLst>
                <a:ext uri="{FF2B5EF4-FFF2-40B4-BE49-F238E27FC236}">
                  <a16:creationId xmlns:a16="http://schemas.microsoft.com/office/drawing/2014/main" id="{3FA40AB7-4F24-4903-9643-B2B60F1B0FAD}"/>
                </a:ext>
              </a:extLst>
            </p:cNvPr>
            <p:cNvSpPr/>
            <p:nvPr/>
          </p:nvSpPr>
          <p:spPr>
            <a:xfrm>
              <a:off x="1328891" y="1375519"/>
              <a:ext cx="2490786" cy="14870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1200"/>
                </a:spcAft>
              </a:pPr>
              <a:r>
                <a:rPr lang="tr-TR" sz="3600" b="1" cap="all" dirty="0">
                  <a:solidFill>
                    <a:schemeClr val="bg1"/>
                  </a:solidFill>
                </a:rPr>
                <a:t>Ortak dil</a:t>
              </a:r>
              <a:endParaRPr lang="en-US" sz="3600" b="1" cap="all" dirty="0">
                <a:solidFill>
                  <a:schemeClr val="bg1"/>
                </a:solidFill>
              </a:endParaRPr>
            </a:p>
            <a:p>
              <a:pPr lvl="0" algn="ctr"/>
              <a:r>
                <a:rPr lang="tr-TR" sz="3000" dirty="0">
                  <a:solidFill>
                    <a:schemeClr val="bg1"/>
                  </a:solidFill>
                </a:rPr>
                <a:t>Tüm paydaşlar için ortak bir dil ve anlayış ortaya konmasını sağlar.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22">
            <a:extLst>
              <a:ext uri="{FF2B5EF4-FFF2-40B4-BE49-F238E27FC236}">
                <a16:creationId xmlns:a16="http://schemas.microsoft.com/office/drawing/2014/main" id="{21671B12-090C-4E21-AF9F-BB7A9957F527}"/>
              </a:ext>
            </a:extLst>
          </p:cNvPr>
          <p:cNvGrpSpPr/>
          <p:nvPr/>
        </p:nvGrpSpPr>
        <p:grpSpPr>
          <a:xfrm>
            <a:off x="15668188" y="3093851"/>
            <a:ext cx="4732494" cy="3351416"/>
            <a:chOff x="7190485" y="1273305"/>
            <a:chExt cx="2490786" cy="1763903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49366FC-D863-4C10-B8EC-DAE8E7522C6F}"/>
                </a:ext>
              </a:extLst>
            </p:cNvPr>
            <p:cNvSpPr/>
            <p:nvPr/>
          </p:nvSpPr>
          <p:spPr>
            <a:xfrm>
              <a:off x="8140315" y="2446081"/>
              <a:ext cx="591127" cy="59112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 anchorCtr="0"/>
            <a:lstStyle/>
            <a:p>
              <a:pPr algn="ctr"/>
              <a:r>
                <a:rPr lang="en-US" sz="2400" b="1"/>
                <a:t>5</a:t>
              </a:r>
            </a:p>
          </p:txBody>
        </p:sp>
        <p:sp>
          <p:nvSpPr>
            <p:cNvPr id="37" name="Rectangle 78">
              <a:extLst>
                <a:ext uri="{FF2B5EF4-FFF2-40B4-BE49-F238E27FC236}">
                  <a16:creationId xmlns:a16="http://schemas.microsoft.com/office/drawing/2014/main" id="{458BFA02-0C85-41EA-BAC8-B6A43C0C99E5}"/>
                </a:ext>
              </a:extLst>
            </p:cNvPr>
            <p:cNvSpPr/>
            <p:nvPr/>
          </p:nvSpPr>
          <p:spPr>
            <a:xfrm>
              <a:off x="7190485" y="1273305"/>
              <a:ext cx="2490786" cy="148705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1200"/>
                </a:spcAft>
              </a:pPr>
              <a:r>
                <a:rPr lang="tr-TR" sz="3600" b="1" cap="all" dirty="0">
                  <a:solidFill>
                    <a:schemeClr val="bg1"/>
                  </a:solidFill>
                </a:rPr>
                <a:t>gerçekçilik</a:t>
              </a:r>
              <a:endParaRPr lang="en-US" sz="3600" b="1" cap="all" dirty="0">
                <a:solidFill>
                  <a:schemeClr val="bg1"/>
                </a:solidFill>
              </a:endParaRPr>
            </a:p>
            <a:p>
              <a:pPr lvl="0" algn="ctr"/>
              <a:r>
                <a:rPr lang="tr-TR" sz="3000" dirty="0">
                  <a:solidFill>
                    <a:schemeClr val="bg1"/>
                  </a:solidFill>
                </a:rPr>
                <a:t>Vizyon ile ortaya konan hayale ulaşmaya yönelik belirli ve eylem odaklı bir çerçeve sunar.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up 20">
            <a:extLst>
              <a:ext uri="{FF2B5EF4-FFF2-40B4-BE49-F238E27FC236}">
                <a16:creationId xmlns:a16="http://schemas.microsoft.com/office/drawing/2014/main" id="{1DC85C61-9F38-4046-A81D-FB36A28D6678}"/>
              </a:ext>
            </a:extLst>
          </p:cNvPr>
          <p:cNvGrpSpPr/>
          <p:nvPr/>
        </p:nvGrpSpPr>
        <p:grpSpPr>
          <a:xfrm>
            <a:off x="4947293" y="7614101"/>
            <a:ext cx="4732494" cy="3292774"/>
            <a:chOff x="2666107" y="3908057"/>
            <a:chExt cx="2490786" cy="1733039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1665434-3831-42B8-967B-97DA1467DC9D}"/>
                </a:ext>
              </a:extLst>
            </p:cNvPr>
            <p:cNvSpPr/>
            <p:nvPr/>
          </p:nvSpPr>
          <p:spPr>
            <a:xfrm>
              <a:off x="3615937" y="3908057"/>
              <a:ext cx="591127" cy="591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 anchorCtr="0"/>
            <a:lstStyle/>
            <a:p>
              <a:pPr algn="ctr"/>
              <a:r>
                <a:rPr lang="en-US" sz="2400" b="1"/>
                <a:t>2</a:t>
              </a:r>
            </a:p>
          </p:txBody>
        </p:sp>
        <p:sp>
          <p:nvSpPr>
            <p:cNvPr id="40" name="Rectangle 75">
              <a:extLst>
                <a:ext uri="{FF2B5EF4-FFF2-40B4-BE49-F238E27FC236}">
                  <a16:creationId xmlns:a16="http://schemas.microsoft.com/office/drawing/2014/main" id="{8B90B9B2-420B-4C5F-A812-1F9015EEF565}"/>
                </a:ext>
              </a:extLst>
            </p:cNvPr>
            <p:cNvSpPr/>
            <p:nvPr/>
          </p:nvSpPr>
          <p:spPr>
            <a:xfrm>
              <a:off x="2666107" y="4154042"/>
              <a:ext cx="2490786" cy="148705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1200"/>
                </a:spcAft>
              </a:pPr>
              <a:r>
                <a:rPr lang="tr-TR" sz="3600" b="1" cap="all" dirty="0">
                  <a:solidFill>
                    <a:schemeClr val="bg1"/>
                  </a:solidFill>
                </a:rPr>
                <a:t>Amaca yönlendirme</a:t>
              </a:r>
              <a:endParaRPr lang="en-US" sz="3600" b="1" cap="all" dirty="0">
                <a:solidFill>
                  <a:schemeClr val="bg1"/>
                </a:solidFill>
              </a:endParaRPr>
            </a:p>
            <a:p>
              <a:pPr lvl="0" algn="ctr"/>
              <a:r>
                <a:rPr lang="tr-TR" sz="3000" dirty="0">
                  <a:solidFill>
                    <a:schemeClr val="bg1"/>
                  </a:solidFill>
                </a:rPr>
                <a:t>Günlük iş süreçlerinde yolumuzu kaybetmemize engel olur, bizi amaca yönlendirir.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up 21">
            <a:extLst>
              <a:ext uri="{FF2B5EF4-FFF2-40B4-BE49-F238E27FC236}">
                <a16:creationId xmlns:a16="http://schemas.microsoft.com/office/drawing/2014/main" id="{1F1DFC7B-99A3-4ABC-A0B2-0211A9917619}"/>
              </a:ext>
            </a:extLst>
          </p:cNvPr>
          <p:cNvGrpSpPr/>
          <p:nvPr/>
        </p:nvGrpSpPr>
        <p:grpSpPr>
          <a:xfrm>
            <a:off x="12339722" y="7593695"/>
            <a:ext cx="4728984" cy="3318358"/>
            <a:chOff x="6148265" y="3908057"/>
            <a:chExt cx="2488939" cy="1746504"/>
          </a:xfrm>
          <a:solidFill>
            <a:schemeClr val="accent6">
              <a:lumMod val="75000"/>
            </a:schemeClr>
          </a:solidFill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447A402-C5C1-4231-91B9-391AFD978DF8}"/>
                </a:ext>
              </a:extLst>
            </p:cNvPr>
            <p:cNvSpPr/>
            <p:nvPr/>
          </p:nvSpPr>
          <p:spPr>
            <a:xfrm>
              <a:off x="7105264" y="3908057"/>
              <a:ext cx="591127" cy="591127"/>
            </a:xfrm>
            <a:prstGeom prst="ellipse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0" bIns="0" rtlCol="0" anchor="t" anchorCtr="0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3" name="Rectangle 77">
              <a:extLst>
                <a:ext uri="{FF2B5EF4-FFF2-40B4-BE49-F238E27FC236}">
                  <a16:creationId xmlns:a16="http://schemas.microsoft.com/office/drawing/2014/main" id="{2E17438B-F149-44A8-A0D2-10AE9318B56B}"/>
                </a:ext>
              </a:extLst>
            </p:cNvPr>
            <p:cNvSpPr/>
            <p:nvPr/>
          </p:nvSpPr>
          <p:spPr>
            <a:xfrm>
              <a:off x="6148265" y="4167507"/>
              <a:ext cx="2488939" cy="148705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1200"/>
                </a:spcAft>
              </a:pPr>
              <a:r>
                <a:rPr lang="tr-TR" sz="3600" b="1" cap="all" dirty="0">
                  <a:solidFill>
                    <a:schemeClr val="bg1"/>
                  </a:solidFill>
                </a:rPr>
                <a:t>aidiyet</a:t>
              </a:r>
              <a:endParaRPr lang="en-US" sz="3600" b="1" cap="all" dirty="0">
                <a:solidFill>
                  <a:schemeClr val="bg1"/>
                </a:solidFill>
              </a:endParaRPr>
            </a:p>
            <a:p>
              <a:pPr lvl="0" algn="ctr"/>
              <a:r>
                <a:rPr lang="tr-TR" sz="3000" dirty="0">
                  <a:solidFill>
                    <a:schemeClr val="bg1"/>
                  </a:solidFill>
                </a:rPr>
                <a:t>Çalışanların kendilerini </a:t>
              </a:r>
              <a:r>
                <a:rPr lang="tr-TR" sz="3000" dirty="0" smtClean="0">
                  <a:solidFill>
                    <a:schemeClr val="bg1"/>
                  </a:solidFill>
                </a:rPr>
                <a:t>kurum/birim/programın </a:t>
              </a:r>
              <a:r>
                <a:rPr lang="tr-TR" sz="3000" dirty="0">
                  <a:solidFill>
                    <a:schemeClr val="bg1"/>
                  </a:solidFill>
                </a:rPr>
                <a:t>bir parçası olarak hissetmelerine yardımcı olur.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 23">
            <a:extLst>
              <a:ext uri="{FF2B5EF4-FFF2-40B4-BE49-F238E27FC236}">
                <a16:creationId xmlns:a16="http://schemas.microsoft.com/office/drawing/2014/main" id="{1CA65F45-8109-4F3F-9EA9-E9175195ECBE}"/>
              </a:ext>
            </a:extLst>
          </p:cNvPr>
          <p:cNvGrpSpPr/>
          <p:nvPr/>
        </p:nvGrpSpPr>
        <p:grpSpPr>
          <a:xfrm>
            <a:off x="19141787" y="7614105"/>
            <a:ext cx="4728984" cy="3355344"/>
            <a:chOff x="9307456" y="3908057"/>
            <a:chExt cx="2488939" cy="1765970"/>
          </a:xfrm>
          <a:solidFill>
            <a:srgbClr val="AD13B1"/>
          </a:solidFill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4081D7-6155-4175-99BD-0FFDF9D7E54F}"/>
                </a:ext>
              </a:extLst>
            </p:cNvPr>
            <p:cNvSpPr/>
            <p:nvPr/>
          </p:nvSpPr>
          <p:spPr>
            <a:xfrm>
              <a:off x="10256362" y="3908057"/>
              <a:ext cx="591127" cy="59112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 anchorCtr="0"/>
            <a:lstStyle/>
            <a:p>
              <a:pPr algn="ctr"/>
              <a:r>
                <a:rPr lang="en-US" sz="2400" b="1" dirty="0"/>
                <a:t>6</a:t>
              </a:r>
            </a:p>
          </p:txBody>
        </p:sp>
        <p:sp>
          <p:nvSpPr>
            <p:cNvPr id="46" name="Rectangle 79">
              <a:extLst>
                <a:ext uri="{FF2B5EF4-FFF2-40B4-BE49-F238E27FC236}">
                  <a16:creationId xmlns:a16="http://schemas.microsoft.com/office/drawing/2014/main" id="{D0EEEB8D-CE0A-419D-8B13-D825E2013FEE}"/>
                </a:ext>
              </a:extLst>
            </p:cNvPr>
            <p:cNvSpPr/>
            <p:nvPr/>
          </p:nvSpPr>
          <p:spPr>
            <a:xfrm>
              <a:off x="9307456" y="4186973"/>
              <a:ext cx="2488939" cy="14870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1200"/>
                </a:spcAft>
              </a:pPr>
              <a:r>
                <a:rPr lang="tr-TR" sz="3600" b="1" cap="all" dirty="0">
                  <a:solidFill>
                    <a:schemeClr val="bg1"/>
                  </a:solidFill>
                </a:rPr>
                <a:t>hatırlama</a:t>
              </a:r>
              <a:endParaRPr lang="en-US" sz="3600" b="1" cap="all" dirty="0">
                <a:solidFill>
                  <a:schemeClr val="bg1"/>
                </a:solidFill>
              </a:endParaRPr>
            </a:p>
            <a:p>
              <a:pPr lvl="0" algn="ctr"/>
              <a:r>
                <a:rPr lang="tr-TR" sz="3000" dirty="0" smtClean="0">
                  <a:solidFill>
                    <a:schemeClr val="bg1"/>
                  </a:solidFill>
                </a:rPr>
                <a:t>Neyin </a:t>
              </a:r>
              <a:r>
                <a:rPr lang="tr-TR" sz="3000" dirty="0">
                  <a:solidFill>
                    <a:schemeClr val="bg1"/>
                  </a:solidFill>
                </a:rPr>
                <a:t>önemli olduğunu,  ne yapmak istediğimizi </a:t>
              </a:r>
              <a:r>
                <a:rPr lang="tr-TR" sz="3000" dirty="0" smtClean="0">
                  <a:solidFill>
                    <a:schemeClr val="bg1"/>
                  </a:solidFill>
                </a:rPr>
                <a:t>sürekli hatırlatır</a:t>
              </a:r>
              <a:r>
                <a:rPr lang="tr-TR" sz="3000" dirty="0">
                  <a:solidFill>
                    <a:schemeClr val="bg1"/>
                  </a:solidFill>
                </a:rPr>
                <a:t>.</a:t>
              </a:r>
            </a:p>
            <a:p>
              <a:pPr lvl="0" algn="ctr"/>
              <a:endParaRPr lang="en-US" sz="3000" dirty="0">
                <a:solidFill>
                  <a:schemeClr val="bg1"/>
                </a:solidFill>
              </a:endParaRP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0761250B-D2FB-4892-ACD9-C827E6EDA569}"/>
              </a:ext>
            </a:extLst>
          </p:cNvPr>
          <p:cNvSpPr/>
          <p:nvPr/>
        </p:nvSpPr>
        <p:spPr>
          <a:xfrm>
            <a:off x="3802101" y="6949588"/>
            <a:ext cx="473826" cy="473828"/>
          </a:xfrm>
          <a:prstGeom prst="ellipse">
            <a:avLst/>
          </a:prstGeom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DCBD3D4-629B-49F5-B631-A7F59CB69350}"/>
              </a:ext>
            </a:extLst>
          </p:cNvPr>
          <p:cNvSpPr/>
          <p:nvPr/>
        </p:nvSpPr>
        <p:spPr>
          <a:xfrm>
            <a:off x="7136355" y="6949591"/>
            <a:ext cx="473826" cy="473828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F1CCF491-AB69-434C-AA19-02B921CD4FCC}"/>
              </a:ext>
            </a:extLst>
          </p:cNvPr>
          <p:cNvSpPr/>
          <p:nvPr/>
        </p:nvSpPr>
        <p:spPr>
          <a:xfrm>
            <a:off x="10983084" y="6949591"/>
            <a:ext cx="473826" cy="473828"/>
          </a:xfrm>
          <a:prstGeom prst="ellipse">
            <a:avLst/>
          </a:prstGeom>
          <a:solidFill>
            <a:srgbClr val="7030A0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3D54CE1-6B81-4527-8445-5E1F097638D5}"/>
              </a:ext>
            </a:extLst>
          </p:cNvPr>
          <p:cNvSpPr/>
          <p:nvPr/>
        </p:nvSpPr>
        <p:spPr>
          <a:xfrm>
            <a:off x="14527544" y="6949591"/>
            <a:ext cx="473826" cy="4738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C5B6D54-45CF-44A7-87FE-325FFBEB852B}"/>
              </a:ext>
            </a:extLst>
          </p:cNvPr>
          <p:cNvSpPr/>
          <p:nvPr/>
        </p:nvSpPr>
        <p:spPr>
          <a:xfrm>
            <a:off x="17831533" y="6949588"/>
            <a:ext cx="473826" cy="473828"/>
          </a:xfrm>
          <a:prstGeom prst="ellipse">
            <a:avLst/>
          </a:prstGeom>
          <a:solidFill>
            <a:schemeClr val="accent5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A4D2150-AC03-4ED0-817D-A95ECB1DEA2A}"/>
              </a:ext>
            </a:extLst>
          </p:cNvPr>
          <p:cNvSpPr/>
          <p:nvPr/>
        </p:nvSpPr>
        <p:spPr>
          <a:xfrm>
            <a:off x="21257380" y="6949588"/>
            <a:ext cx="473826" cy="473828"/>
          </a:xfrm>
          <a:prstGeom prst="ellipse">
            <a:avLst/>
          </a:prstGeom>
          <a:solidFill>
            <a:srgbClr val="AD13B1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ikdörtgen 54">
            <a:extLst>
              <a:ext uri="{FF2B5EF4-FFF2-40B4-BE49-F238E27FC236}">
                <a16:creationId xmlns:a16="http://schemas.microsoft.com/office/drawing/2014/main" id="{05DC999B-47DC-4A95-9C57-67221B13A668}"/>
              </a:ext>
            </a:extLst>
          </p:cNvPr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  <a:effectLst>
            <a:softEdge rad="1524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33">
            <a:extLst>
              <a:ext uri="{FF2B5EF4-FFF2-40B4-BE49-F238E27FC236}">
                <a16:creationId xmlns:a16="http://schemas.microsoft.com/office/drawing/2014/main" id="{A31C39B2-F405-4185-A1A5-A9AE77DB2B6F}"/>
              </a:ext>
            </a:extLst>
          </p:cNvPr>
          <p:cNvSpPr txBox="1"/>
          <p:nvPr/>
        </p:nvSpPr>
        <p:spPr>
          <a:xfrm rot="16200000">
            <a:off x="-3998446" y="7345809"/>
            <a:ext cx="9124124" cy="11272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000" dirty="0" smtClean="0">
                <a:solidFill>
                  <a:schemeClr val="bg1">
                    <a:alpha val="20000"/>
                  </a:schemeClr>
                </a:solidFill>
              </a:rPr>
              <a:t>MİSYON</a:t>
            </a:r>
            <a:endParaRPr lang="tr-TR" sz="5000" dirty="0">
              <a:solidFill>
                <a:schemeClr val="bg1">
                  <a:alpha val="2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80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F8A17827-4FCD-437F-AE97-7030DFFE0B20}"/>
              </a:ext>
            </a:extLst>
          </p:cNvPr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70E498-EEDB-1ACF-C826-30732DC519B2}"/>
              </a:ext>
            </a:extLst>
          </p:cNvPr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Kurumsal Gelişim ve Planlama Koordinatörlüğü</a:t>
            </a:r>
            <a:endParaRPr lang="en-T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Subtitle 2">
            <a:extLst>
              <a:ext uri="{FF2B5EF4-FFF2-40B4-BE49-F238E27FC236}">
                <a16:creationId xmlns:a16="http://schemas.microsoft.com/office/drawing/2014/main" id="{9F4BD929-36A0-492E-B641-CBA29C00E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</p:spPr>
        <p:txBody>
          <a:bodyPr>
            <a:normAutofit/>
          </a:bodyPr>
          <a:lstStyle/>
          <a:p>
            <a:r>
              <a:rPr lang="tr-TR" sz="6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MİSYON NASIL OLMALIDIR?</a:t>
            </a:r>
            <a:endParaRPr lang="en-TR" sz="6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4" name="Düz Bağlayıcı 153">
            <a:extLst>
              <a:ext uri="{FF2B5EF4-FFF2-40B4-BE49-F238E27FC236}">
                <a16:creationId xmlns:a16="http://schemas.microsoft.com/office/drawing/2014/main" id="{400853F6-680F-4A45-973A-87EBFD7D75FE}"/>
              </a:ext>
            </a:extLst>
          </p:cNvPr>
          <p:cNvCxnSpPr/>
          <p:nvPr/>
        </p:nvCxnSpPr>
        <p:spPr>
          <a:xfrm>
            <a:off x="7222443" y="2650007"/>
            <a:ext cx="10734261" cy="0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3" name="Freeform 584">
            <a:extLst>
              <a:ext uri="{FF2B5EF4-FFF2-40B4-BE49-F238E27FC236}">
                <a16:creationId xmlns:a16="http://schemas.microsoft.com/office/drawing/2014/main" id="{0996B560-BB91-4B5F-A772-82E393449FFD}"/>
              </a:ext>
            </a:extLst>
          </p:cNvPr>
          <p:cNvSpPr>
            <a:spLocks noChangeAspect="1"/>
          </p:cNvSpPr>
          <p:nvPr/>
        </p:nvSpPr>
        <p:spPr bwMode="auto">
          <a:xfrm>
            <a:off x="13320714" y="9484649"/>
            <a:ext cx="10023656" cy="2392156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586">
            <a:extLst>
              <a:ext uri="{FF2B5EF4-FFF2-40B4-BE49-F238E27FC236}">
                <a16:creationId xmlns:a16="http://schemas.microsoft.com/office/drawing/2014/main" id="{8CF9C288-9A0E-4BEB-A72A-2C3D925EDF35}"/>
              </a:ext>
            </a:extLst>
          </p:cNvPr>
          <p:cNvSpPr>
            <a:spLocks noChangeAspect="1"/>
          </p:cNvSpPr>
          <p:nvPr/>
        </p:nvSpPr>
        <p:spPr bwMode="auto">
          <a:xfrm>
            <a:off x="14302297" y="9657865"/>
            <a:ext cx="9042073" cy="196262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Box 207">
            <a:extLst>
              <a:ext uri="{FF2B5EF4-FFF2-40B4-BE49-F238E27FC236}">
                <a16:creationId xmlns:a16="http://schemas.microsoft.com/office/drawing/2014/main" id="{02BB71ED-BC3A-475F-9B5B-FA36F107DA0F}"/>
              </a:ext>
            </a:extLst>
          </p:cNvPr>
          <p:cNvSpPr txBox="1">
            <a:spLocks noChangeAspect="1"/>
          </p:cNvSpPr>
          <p:nvPr/>
        </p:nvSpPr>
        <p:spPr>
          <a:xfrm>
            <a:off x="15756048" y="10018663"/>
            <a:ext cx="7340300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tr-TR" sz="3000" b="1" dirty="0"/>
              <a:t>Bağlı olduğu </a:t>
            </a:r>
            <a:r>
              <a:rPr lang="tr-TR" sz="3000" b="1" dirty="0" smtClean="0"/>
              <a:t>Kurum/Birim </a:t>
            </a:r>
            <a:r>
              <a:rPr lang="tr-TR" sz="3000" b="1" dirty="0"/>
              <a:t>misyonu ile ilişkili </a:t>
            </a:r>
            <a:r>
              <a:rPr lang="tr-TR" sz="3000" b="1" dirty="0" smtClean="0"/>
              <a:t>olmalıdır.</a:t>
            </a:r>
            <a:endParaRPr lang="tr-TR" sz="3000" b="1" dirty="0"/>
          </a:p>
        </p:txBody>
      </p:sp>
      <p:sp>
        <p:nvSpPr>
          <p:cNvPr id="101" name="Freeform 588">
            <a:extLst>
              <a:ext uri="{FF2B5EF4-FFF2-40B4-BE49-F238E27FC236}">
                <a16:creationId xmlns:a16="http://schemas.microsoft.com/office/drawing/2014/main" id="{F6ECF955-FBE1-4D00-9821-45C4EAFD78E6}"/>
              </a:ext>
            </a:extLst>
          </p:cNvPr>
          <p:cNvSpPr>
            <a:spLocks noChangeAspect="1"/>
          </p:cNvSpPr>
          <p:nvPr/>
        </p:nvSpPr>
        <p:spPr bwMode="auto">
          <a:xfrm>
            <a:off x="13442627" y="9569432"/>
            <a:ext cx="2176218" cy="2173592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: Shape 139">
            <a:extLst>
              <a:ext uri="{FF2B5EF4-FFF2-40B4-BE49-F238E27FC236}">
                <a16:creationId xmlns:a16="http://schemas.microsoft.com/office/drawing/2014/main" id="{6218C9DD-1B5F-48E3-BE93-CD39EEA7117E}"/>
              </a:ext>
            </a:extLst>
          </p:cNvPr>
          <p:cNvSpPr>
            <a:spLocks noChangeAspect="1"/>
          </p:cNvSpPr>
          <p:nvPr/>
        </p:nvSpPr>
        <p:spPr bwMode="auto">
          <a:xfrm>
            <a:off x="15161401" y="10675069"/>
            <a:ext cx="8182969" cy="1086796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6" name="Freeform 585">
            <a:extLst>
              <a:ext uri="{FF2B5EF4-FFF2-40B4-BE49-F238E27FC236}">
                <a16:creationId xmlns:a16="http://schemas.microsoft.com/office/drawing/2014/main" id="{B01807D8-4E4D-4F34-A8B2-801378CC6557}"/>
              </a:ext>
            </a:extLst>
          </p:cNvPr>
          <p:cNvSpPr>
            <a:spLocks noChangeAspect="1"/>
          </p:cNvSpPr>
          <p:nvPr/>
        </p:nvSpPr>
        <p:spPr bwMode="auto">
          <a:xfrm>
            <a:off x="13851469" y="9935827"/>
            <a:ext cx="1309932" cy="130993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 dirty="0">
                <a:solidFill>
                  <a:srgbClr val="191C21"/>
                </a:solidFill>
              </a:rPr>
              <a:t>6</a:t>
            </a:r>
          </a:p>
        </p:txBody>
      </p:sp>
      <p:sp>
        <p:nvSpPr>
          <p:cNvPr id="107" name="Freeform 584">
            <a:extLst>
              <a:ext uri="{FF2B5EF4-FFF2-40B4-BE49-F238E27FC236}">
                <a16:creationId xmlns:a16="http://schemas.microsoft.com/office/drawing/2014/main" id="{8D393BEB-D543-4F20-BB00-3E35E1841B48}"/>
              </a:ext>
            </a:extLst>
          </p:cNvPr>
          <p:cNvSpPr>
            <a:spLocks noChangeAspect="1"/>
          </p:cNvSpPr>
          <p:nvPr/>
        </p:nvSpPr>
        <p:spPr bwMode="auto">
          <a:xfrm>
            <a:off x="2360957" y="9520540"/>
            <a:ext cx="10023656" cy="2392156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586">
            <a:extLst>
              <a:ext uri="{FF2B5EF4-FFF2-40B4-BE49-F238E27FC236}">
                <a16:creationId xmlns:a16="http://schemas.microsoft.com/office/drawing/2014/main" id="{356B0897-DC4C-4FA7-AED9-DCED19637FD8}"/>
              </a:ext>
            </a:extLst>
          </p:cNvPr>
          <p:cNvSpPr>
            <a:spLocks noChangeAspect="1"/>
          </p:cNvSpPr>
          <p:nvPr/>
        </p:nvSpPr>
        <p:spPr bwMode="auto">
          <a:xfrm>
            <a:off x="3342540" y="9693756"/>
            <a:ext cx="9042073" cy="196262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9C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TextBox 207">
            <a:extLst>
              <a:ext uri="{FF2B5EF4-FFF2-40B4-BE49-F238E27FC236}">
                <a16:creationId xmlns:a16="http://schemas.microsoft.com/office/drawing/2014/main" id="{8D202CA9-421F-4475-8F7D-659571B86836}"/>
              </a:ext>
            </a:extLst>
          </p:cNvPr>
          <p:cNvSpPr txBox="1">
            <a:spLocks noChangeAspect="1"/>
          </p:cNvSpPr>
          <p:nvPr/>
        </p:nvSpPr>
        <p:spPr>
          <a:xfrm>
            <a:off x="4851700" y="10303152"/>
            <a:ext cx="7340300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tr-TR" sz="3000" b="1" dirty="0"/>
              <a:t>Yetkinliğe dayalı ve gerçekçi olmalıdır.</a:t>
            </a:r>
          </a:p>
        </p:txBody>
      </p:sp>
      <p:sp>
        <p:nvSpPr>
          <p:cNvPr id="110" name="Freeform 588">
            <a:extLst>
              <a:ext uri="{FF2B5EF4-FFF2-40B4-BE49-F238E27FC236}">
                <a16:creationId xmlns:a16="http://schemas.microsoft.com/office/drawing/2014/main" id="{9FEAA15A-C9B6-47C5-95A4-320A75445A13}"/>
              </a:ext>
            </a:extLst>
          </p:cNvPr>
          <p:cNvSpPr>
            <a:spLocks noChangeAspect="1"/>
          </p:cNvSpPr>
          <p:nvPr/>
        </p:nvSpPr>
        <p:spPr bwMode="auto">
          <a:xfrm>
            <a:off x="2482870" y="9605323"/>
            <a:ext cx="2176218" cy="2173592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: Shape 139">
            <a:extLst>
              <a:ext uri="{FF2B5EF4-FFF2-40B4-BE49-F238E27FC236}">
                <a16:creationId xmlns:a16="http://schemas.microsoft.com/office/drawing/2014/main" id="{67B808D6-B945-4785-9974-694EC28FFA18}"/>
              </a:ext>
            </a:extLst>
          </p:cNvPr>
          <p:cNvSpPr>
            <a:spLocks noChangeAspect="1"/>
          </p:cNvSpPr>
          <p:nvPr/>
        </p:nvSpPr>
        <p:spPr bwMode="auto">
          <a:xfrm>
            <a:off x="4201644" y="10710960"/>
            <a:ext cx="8182969" cy="1086796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2" name="Freeform 585">
            <a:extLst>
              <a:ext uri="{FF2B5EF4-FFF2-40B4-BE49-F238E27FC236}">
                <a16:creationId xmlns:a16="http://schemas.microsoft.com/office/drawing/2014/main" id="{7700AC3D-136F-423F-A154-C3B63B4FC08B}"/>
              </a:ext>
            </a:extLst>
          </p:cNvPr>
          <p:cNvSpPr>
            <a:spLocks noChangeAspect="1"/>
          </p:cNvSpPr>
          <p:nvPr/>
        </p:nvSpPr>
        <p:spPr bwMode="auto">
          <a:xfrm>
            <a:off x="2891712" y="9971718"/>
            <a:ext cx="1309932" cy="130993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4400" b="1" dirty="0">
                <a:solidFill>
                  <a:srgbClr val="191C21"/>
                </a:solidFill>
              </a:rPr>
              <a:t>5</a:t>
            </a:r>
            <a:endParaRPr lang="en-US" sz="4400" b="1" dirty="0">
              <a:solidFill>
                <a:srgbClr val="191C21"/>
              </a:solidFill>
            </a:endParaRPr>
          </a:p>
        </p:txBody>
      </p:sp>
      <p:sp>
        <p:nvSpPr>
          <p:cNvPr id="113" name="Freeform 584">
            <a:extLst>
              <a:ext uri="{FF2B5EF4-FFF2-40B4-BE49-F238E27FC236}">
                <a16:creationId xmlns:a16="http://schemas.microsoft.com/office/drawing/2014/main" id="{DACE1597-859D-4B27-9247-57EE1EBCA5A0}"/>
              </a:ext>
            </a:extLst>
          </p:cNvPr>
          <p:cNvSpPr>
            <a:spLocks noChangeAspect="1"/>
          </p:cNvSpPr>
          <p:nvPr/>
        </p:nvSpPr>
        <p:spPr bwMode="auto">
          <a:xfrm>
            <a:off x="2360957" y="6305037"/>
            <a:ext cx="10023656" cy="2392156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586">
            <a:extLst>
              <a:ext uri="{FF2B5EF4-FFF2-40B4-BE49-F238E27FC236}">
                <a16:creationId xmlns:a16="http://schemas.microsoft.com/office/drawing/2014/main" id="{254250CC-B0D4-4300-B6CF-2DADDA471BCD}"/>
              </a:ext>
            </a:extLst>
          </p:cNvPr>
          <p:cNvSpPr>
            <a:spLocks noChangeAspect="1"/>
          </p:cNvSpPr>
          <p:nvPr/>
        </p:nvSpPr>
        <p:spPr bwMode="auto">
          <a:xfrm>
            <a:off x="3342540" y="6478253"/>
            <a:ext cx="9042073" cy="196262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Box 207">
            <a:extLst>
              <a:ext uri="{FF2B5EF4-FFF2-40B4-BE49-F238E27FC236}">
                <a16:creationId xmlns:a16="http://schemas.microsoft.com/office/drawing/2014/main" id="{15A64A6A-A116-4064-9A6E-E429AC0909CB}"/>
              </a:ext>
            </a:extLst>
          </p:cNvPr>
          <p:cNvSpPr txBox="1">
            <a:spLocks noChangeAspect="1"/>
          </p:cNvSpPr>
          <p:nvPr/>
        </p:nvSpPr>
        <p:spPr>
          <a:xfrm>
            <a:off x="4873046" y="6598718"/>
            <a:ext cx="7340300" cy="147732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tr-TR" sz="3000" b="1" dirty="0" smtClean="0"/>
              <a:t>Kurum/Birim/Programı </a:t>
            </a:r>
            <a:r>
              <a:rPr lang="tr-TR" sz="3000" b="1" dirty="0"/>
              <a:t>ile diğer </a:t>
            </a:r>
            <a:r>
              <a:rPr lang="tr-TR" sz="3000" b="1" dirty="0" smtClean="0"/>
              <a:t>Kurum/Birim/Programlar </a:t>
            </a:r>
            <a:r>
              <a:rPr lang="tr-TR" sz="3000" b="1" dirty="0"/>
              <a:t>arasındaki farkı ortaya koymalıdır.</a:t>
            </a:r>
          </a:p>
        </p:txBody>
      </p:sp>
      <p:sp>
        <p:nvSpPr>
          <p:cNvPr id="116" name="Freeform 588">
            <a:extLst>
              <a:ext uri="{FF2B5EF4-FFF2-40B4-BE49-F238E27FC236}">
                <a16:creationId xmlns:a16="http://schemas.microsoft.com/office/drawing/2014/main" id="{5BE57CB1-B53D-41CF-A1C4-A1E2C92B3394}"/>
              </a:ext>
            </a:extLst>
          </p:cNvPr>
          <p:cNvSpPr>
            <a:spLocks noChangeAspect="1"/>
          </p:cNvSpPr>
          <p:nvPr/>
        </p:nvSpPr>
        <p:spPr bwMode="auto">
          <a:xfrm>
            <a:off x="2482870" y="6389820"/>
            <a:ext cx="2176218" cy="2173592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rgbClr val="A5A5A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: Shape 139">
            <a:extLst>
              <a:ext uri="{FF2B5EF4-FFF2-40B4-BE49-F238E27FC236}">
                <a16:creationId xmlns:a16="http://schemas.microsoft.com/office/drawing/2014/main" id="{69D810FE-EDFF-4241-B6AC-4D57FB7F4377}"/>
              </a:ext>
            </a:extLst>
          </p:cNvPr>
          <p:cNvSpPr>
            <a:spLocks noChangeAspect="1"/>
          </p:cNvSpPr>
          <p:nvPr/>
        </p:nvSpPr>
        <p:spPr bwMode="auto">
          <a:xfrm>
            <a:off x="4201644" y="7495457"/>
            <a:ext cx="8182969" cy="1086796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8" name="Freeform 585">
            <a:extLst>
              <a:ext uri="{FF2B5EF4-FFF2-40B4-BE49-F238E27FC236}">
                <a16:creationId xmlns:a16="http://schemas.microsoft.com/office/drawing/2014/main" id="{CD4F6507-DF65-43F0-A5BA-0443CDA9E137}"/>
              </a:ext>
            </a:extLst>
          </p:cNvPr>
          <p:cNvSpPr>
            <a:spLocks noChangeAspect="1"/>
          </p:cNvSpPr>
          <p:nvPr/>
        </p:nvSpPr>
        <p:spPr bwMode="auto">
          <a:xfrm>
            <a:off x="2891712" y="6756215"/>
            <a:ext cx="1309932" cy="130993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4400" b="1" dirty="0">
                <a:solidFill>
                  <a:srgbClr val="191C21"/>
                </a:solidFill>
              </a:rPr>
              <a:t>3</a:t>
            </a:r>
            <a:endParaRPr lang="en-US" sz="4400" b="1" dirty="0">
              <a:solidFill>
                <a:srgbClr val="191C21"/>
              </a:solidFill>
            </a:endParaRPr>
          </a:p>
        </p:txBody>
      </p:sp>
      <p:sp>
        <p:nvSpPr>
          <p:cNvPr id="119" name="Freeform 584">
            <a:extLst>
              <a:ext uri="{FF2B5EF4-FFF2-40B4-BE49-F238E27FC236}">
                <a16:creationId xmlns:a16="http://schemas.microsoft.com/office/drawing/2014/main" id="{7566F7B5-2BA5-44C5-B90D-D3EEBC4B08E7}"/>
              </a:ext>
            </a:extLst>
          </p:cNvPr>
          <p:cNvSpPr>
            <a:spLocks noChangeAspect="1"/>
          </p:cNvSpPr>
          <p:nvPr/>
        </p:nvSpPr>
        <p:spPr bwMode="auto">
          <a:xfrm>
            <a:off x="13320714" y="6323878"/>
            <a:ext cx="10023656" cy="2392156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Freeform 586">
            <a:extLst>
              <a:ext uri="{FF2B5EF4-FFF2-40B4-BE49-F238E27FC236}">
                <a16:creationId xmlns:a16="http://schemas.microsoft.com/office/drawing/2014/main" id="{FB485B1F-6369-4374-A168-99960015DB75}"/>
              </a:ext>
            </a:extLst>
          </p:cNvPr>
          <p:cNvSpPr>
            <a:spLocks noChangeAspect="1"/>
          </p:cNvSpPr>
          <p:nvPr/>
        </p:nvSpPr>
        <p:spPr bwMode="auto">
          <a:xfrm>
            <a:off x="14302297" y="6497094"/>
            <a:ext cx="9042073" cy="196262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TextBox 207">
            <a:extLst>
              <a:ext uri="{FF2B5EF4-FFF2-40B4-BE49-F238E27FC236}">
                <a16:creationId xmlns:a16="http://schemas.microsoft.com/office/drawing/2014/main" id="{0575F725-7B9F-4E4B-BF6C-5AB3C478CE95}"/>
              </a:ext>
            </a:extLst>
          </p:cNvPr>
          <p:cNvSpPr txBox="1">
            <a:spLocks noChangeAspect="1"/>
          </p:cNvSpPr>
          <p:nvPr/>
        </p:nvSpPr>
        <p:spPr>
          <a:xfrm>
            <a:off x="15756048" y="7138886"/>
            <a:ext cx="7340300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tr-TR" sz="3000" b="1" dirty="0"/>
              <a:t>Açık ve kolay anlaşılabilir olmalıdır.</a:t>
            </a:r>
          </a:p>
        </p:txBody>
      </p:sp>
      <p:sp>
        <p:nvSpPr>
          <p:cNvPr id="122" name="Freeform 588">
            <a:extLst>
              <a:ext uri="{FF2B5EF4-FFF2-40B4-BE49-F238E27FC236}">
                <a16:creationId xmlns:a16="http://schemas.microsoft.com/office/drawing/2014/main" id="{B9488F34-EF48-4770-89B5-E2C291FEA7DC}"/>
              </a:ext>
            </a:extLst>
          </p:cNvPr>
          <p:cNvSpPr>
            <a:spLocks noChangeAspect="1"/>
          </p:cNvSpPr>
          <p:nvPr/>
        </p:nvSpPr>
        <p:spPr bwMode="auto">
          <a:xfrm>
            <a:off x="13442627" y="6408661"/>
            <a:ext cx="2176218" cy="2173592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: Shape 139">
            <a:extLst>
              <a:ext uri="{FF2B5EF4-FFF2-40B4-BE49-F238E27FC236}">
                <a16:creationId xmlns:a16="http://schemas.microsoft.com/office/drawing/2014/main" id="{22570F2F-DC3D-46BE-B8C3-8798B5EFC78C}"/>
              </a:ext>
            </a:extLst>
          </p:cNvPr>
          <p:cNvSpPr>
            <a:spLocks noChangeAspect="1"/>
          </p:cNvSpPr>
          <p:nvPr/>
        </p:nvSpPr>
        <p:spPr bwMode="auto">
          <a:xfrm>
            <a:off x="15161401" y="7514298"/>
            <a:ext cx="8182969" cy="1086796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4" name="Freeform 585">
            <a:extLst>
              <a:ext uri="{FF2B5EF4-FFF2-40B4-BE49-F238E27FC236}">
                <a16:creationId xmlns:a16="http://schemas.microsoft.com/office/drawing/2014/main" id="{F3D73B5D-60DD-44E8-8EE0-F32603EBFAC6}"/>
              </a:ext>
            </a:extLst>
          </p:cNvPr>
          <p:cNvSpPr>
            <a:spLocks noChangeAspect="1"/>
          </p:cNvSpPr>
          <p:nvPr/>
        </p:nvSpPr>
        <p:spPr bwMode="auto">
          <a:xfrm>
            <a:off x="13851469" y="6775056"/>
            <a:ext cx="1309932" cy="130993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4400" b="1" dirty="0">
                <a:solidFill>
                  <a:srgbClr val="191C21"/>
                </a:solidFill>
              </a:rPr>
              <a:t>4</a:t>
            </a:r>
            <a:endParaRPr lang="en-US" sz="4400" b="1" dirty="0">
              <a:solidFill>
                <a:srgbClr val="191C21"/>
              </a:solidFill>
            </a:endParaRPr>
          </a:p>
        </p:txBody>
      </p:sp>
      <p:sp>
        <p:nvSpPr>
          <p:cNvPr id="125" name="Freeform 584">
            <a:extLst>
              <a:ext uri="{FF2B5EF4-FFF2-40B4-BE49-F238E27FC236}">
                <a16:creationId xmlns:a16="http://schemas.microsoft.com/office/drawing/2014/main" id="{87554317-5098-4B1D-A2AD-3C6E6417CE7F}"/>
              </a:ext>
            </a:extLst>
          </p:cNvPr>
          <p:cNvSpPr>
            <a:spLocks noChangeAspect="1"/>
          </p:cNvSpPr>
          <p:nvPr/>
        </p:nvSpPr>
        <p:spPr bwMode="auto">
          <a:xfrm>
            <a:off x="13320714" y="3122241"/>
            <a:ext cx="10023656" cy="2392156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586">
            <a:extLst>
              <a:ext uri="{FF2B5EF4-FFF2-40B4-BE49-F238E27FC236}">
                <a16:creationId xmlns:a16="http://schemas.microsoft.com/office/drawing/2014/main" id="{7776D184-76A0-420B-A730-9493764B2E26}"/>
              </a:ext>
            </a:extLst>
          </p:cNvPr>
          <p:cNvSpPr>
            <a:spLocks noChangeAspect="1"/>
          </p:cNvSpPr>
          <p:nvPr/>
        </p:nvSpPr>
        <p:spPr bwMode="auto">
          <a:xfrm>
            <a:off x="14302297" y="3295457"/>
            <a:ext cx="9042073" cy="196262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rgbClr val="F4B18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TextBox 207">
            <a:extLst>
              <a:ext uri="{FF2B5EF4-FFF2-40B4-BE49-F238E27FC236}">
                <a16:creationId xmlns:a16="http://schemas.microsoft.com/office/drawing/2014/main" id="{3F45BD84-BD5E-4FBC-A826-930163E29C43}"/>
              </a:ext>
            </a:extLst>
          </p:cNvPr>
          <p:cNvSpPr txBox="1">
            <a:spLocks noChangeAspect="1"/>
          </p:cNvSpPr>
          <p:nvPr/>
        </p:nvSpPr>
        <p:spPr>
          <a:xfrm>
            <a:off x="16125983" y="3663454"/>
            <a:ext cx="7340300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tr-TR" sz="3000" b="1" dirty="0"/>
              <a:t>(Vizyon ifadelerine kıyasla) daha somut ve faaliyet odaklı olmalıdır.</a:t>
            </a:r>
          </a:p>
        </p:txBody>
      </p:sp>
      <p:sp>
        <p:nvSpPr>
          <p:cNvPr id="128" name="Freeform 588">
            <a:extLst>
              <a:ext uri="{FF2B5EF4-FFF2-40B4-BE49-F238E27FC236}">
                <a16:creationId xmlns:a16="http://schemas.microsoft.com/office/drawing/2014/main" id="{7E753A94-5057-40AF-BC02-699559A3B274}"/>
              </a:ext>
            </a:extLst>
          </p:cNvPr>
          <p:cNvSpPr>
            <a:spLocks noChangeAspect="1"/>
          </p:cNvSpPr>
          <p:nvPr/>
        </p:nvSpPr>
        <p:spPr bwMode="auto">
          <a:xfrm>
            <a:off x="13442627" y="3207024"/>
            <a:ext cx="2176218" cy="2173592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rgbClr val="ED7D3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: Shape 139">
            <a:extLst>
              <a:ext uri="{FF2B5EF4-FFF2-40B4-BE49-F238E27FC236}">
                <a16:creationId xmlns:a16="http://schemas.microsoft.com/office/drawing/2014/main" id="{50025CBB-D20A-4A7D-A3D2-103C5F172C06}"/>
              </a:ext>
            </a:extLst>
          </p:cNvPr>
          <p:cNvSpPr>
            <a:spLocks noChangeAspect="1"/>
          </p:cNvSpPr>
          <p:nvPr/>
        </p:nvSpPr>
        <p:spPr bwMode="auto">
          <a:xfrm>
            <a:off x="15161401" y="4312661"/>
            <a:ext cx="8182969" cy="1086796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0" name="Freeform 585">
            <a:extLst>
              <a:ext uri="{FF2B5EF4-FFF2-40B4-BE49-F238E27FC236}">
                <a16:creationId xmlns:a16="http://schemas.microsoft.com/office/drawing/2014/main" id="{E2CD0A51-99D1-47D0-9082-BC5D01CEC871}"/>
              </a:ext>
            </a:extLst>
          </p:cNvPr>
          <p:cNvSpPr>
            <a:spLocks noChangeAspect="1"/>
          </p:cNvSpPr>
          <p:nvPr/>
        </p:nvSpPr>
        <p:spPr bwMode="auto">
          <a:xfrm>
            <a:off x="13851469" y="3573419"/>
            <a:ext cx="1309932" cy="130993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4400" b="1" dirty="0">
                <a:solidFill>
                  <a:srgbClr val="191C21"/>
                </a:solidFill>
              </a:rPr>
              <a:t>2</a:t>
            </a:r>
            <a:endParaRPr lang="en-US" sz="4400" b="1" dirty="0">
              <a:solidFill>
                <a:srgbClr val="191C21"/>
              </a:solidFill>
            </a:endParaRPr>
          </a:p>
        </p:txBody>
      </p:sp>
      <p:sp>
        <p:nvSpPr>
          <p:cNvPr id="131" name="Freeform 584">
            <a:extLst>
              <a:ext uri="{FF2B5EF4-FFF2-40B4-BE49-F238E27FC236}">
                <a16:creationId xmlns:a16="http://schemas.microsoft.com/office/drawing/2014/main" id="{108D9146-789B-4869-9A90-0A527C2DF6D7}"/>
              </a:ext>
            </a:extLst>
          </p:cNvPr>
          <p:cNvSpPr>
            <a:spLocks noChangeAspect="1"/>
          </p:cNvSpPr>
          <p:nvPr/>
        </p:nvSpPr>
        <p:spPr bwMode="auto">
          <a:xfrm>
            <a:off x="2360957" y="3062585"/>
            <a:ext cx="10023656" cy="2392156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Freeform 586">
            <a:extLst>
              <a:ext uri="{FF2B5EF4-FFF2-40B4-BE49-F238E27FC236}">
                <a16:creationId xmlns:a16="http://schemas.microsoft.com/office/drawing/2014/main" id="{9997FC04-CC8F-4F8F-BA52-25EEFBEE8999}"/>
              </a:ext>
            </a:extLst>
          </p:cNvPr>
          <p:cNvSpPr>
            <a:spLocks noChangeAspect="1"/>
          </p:cNvSpPr>
          <p:nvPr/>
        </p:nvSpPr>
        <p:spPr bwMode="auto">
          <a:xfrm>
            <a:off x="3342540" y="3235801"/>
            <a:ext cx="9042073" cy="196262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rgbClr val="8FAAD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TextBox 207">
            <a:extLst>
              <a:ext uri="{FF2B5EF4-FFF2-40B4-BE49-F238E27FC236}">
                <a16:creationId xmlns:a16="http://schemas.microsoft.com/office/drawing/2014/main" id="{5D5FEF5C-E2D3-4736-B49D-E408F0E071BE}"/>
              </a:ext>
            </a:extLst>
          </p:cNvPr>
          <p:cNvSpPr txBox="1">
            <a:spLocks noChangeAspect="1"/>
          </p:cNvSpPr>
          <p:nvPr/>
        </p:nvSpPr>
        <p:spPr>
          <a:xfrm>
            <a:off x="4851700" y="3541270"/>
            <a:ext cx="7340300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tr-TR" sz="3000" b="1" dirty="0"/>
              <a:t>Programın eğitim amaçları ve öğrenme çıktıları için temel oluşturmalıdır.</a:t>
            </a:r>
          </a:p>
        </p:txBody>
      </p:sp>
      <p:sp>
        <p:nvSpPr>
          <p:cNvPr id="134" name="Freeform 588">
            <a:extLst>
              <a:ext uri="{FF2B5EF4-FFF2-40B4-BE49-F238E27FC236}">
                <a16:creationId xmlns:a16="http://schemas.microsoft.com/office/drawing/2014/main" id="{60B24024-69B3-4A3B-AC1E-99787C4B3F4A}"/>
              </a:ext>
            </a:extLst>
          </p:cNvPr>
          <p:cNvSpPr>
            <a:spLocks noChangeAspect="1"/>
          </p:cNvSpPr>
          <p:nvPr/>
        </p:nvSpPr>
        <p:spPr bwMode="auto">
          <a:xfrm>
            <a:off x="2482870" y="3147368"/>
            <a:ext cx="2176218" cy="2173592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Freeform: Shape 139">
            <a:extLst>
              <a:ext uri="{FF2B5EF4-FFF2-40B4-BE49-F238E27FC236}">
                <a16:creationId xmlns:a16="http://schemas.microsoft.com/office/drawing/2014/main" id="{250D2851-3815-4238-830D-465DE478AC83}"/>
              </a:ext>
            </a:extLst>
          </p:cNvPr>
          <p:cNvSpPr>
            <a:spLocks noChangeAspect="1"/>
          </p:cNvSpPr>
          <p:nvPr/>
        </p:nvSpPr>
        <p:spPr bwMode="auto">
          <a:xfrm>
            <a:off x="4201644" y="4253005"/>
            <a:ext cx="8182969" cy="1086796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6" name="Freeform 585">
            <a:extLst>
              <a:ext uri="{FF2B5EF4-FFF2-40B4-BE49-F238E27FC236}">
                <a16:creationId xmlns:a16="http://schemas.microsoft.com/office/drawing/2014/main" id="{55212D23-9EE2-4D1F-96D1-40B43FAA7E20}"/>
              </a:ext>
            </a:extLst>
          </p:cNvPr>
          <p:cNvSpPr>
            <a:spLocks noChangeAspect="1"/>
          </p:cNvSpPr>
          <p:nvPr/>
        </p:nvSpPr>
        <p:spPr bwMode="auto">
          <a:xfrm>
            <a:off x="2891712" y="3513763"/>
            <a:ext cx="1309932" cy="130993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4400" b="1" dirty="0">
                <a:solidFill>
                  <a:srgbClr val="191C21"/>
                </a:solidFill>
              </a:rPr>
              <a:t>1</a:t>
            </a:r>
            <a:endParaRPr lang="en-US" sz="4400" b="1" dirty="0">
              <a:solidFill>
                <a:srgbClr val="191C21"/>
              </a:solidFill>
            </a:endParaRPr>
          </a:p>
        </p:txBody>
      </p:sp>
      <p:sp>
        <p:nvSpPr>
          <p:cNvPr id="44" name="Dikdörtgen 43">
            <a:extLst>
              <a:ext uri="{FF2B5EF4-FFF2-40B4-BE49-F238E27FC236}">
                <a16:creationId xmlns:a16="http://schemas.microsoft.com/office/drawing/2014/main" id="{AAC571F8-5C68-4508-BF59-4C9249D38D78}"/>
              </a:ext>
            </a:extLst>
          </p:cNvPr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  <a:effectLst>
            <a:softEdge rad="1524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TextBox 33">
            <a:extLst>
              <a:ext uri="{FF2B5EF4-FFF2-40B4-BE49-F238E27FC236}">
                <a16:creationId xmlns:a16="http://schemas.microsoft.com/office/drawing/2014/main" id="{A31C39B2-F405-4185-A1A5-A9AE77DB2B6F}"/>
              </a:ext>
            </a:extLst>
          </p:cNvPr>
          <p:cNvSpPr txBox="1"/>
          <p:nvPr/>
        </p:nvSpPr>
        <p:spPr>
          <a:xfrm rot="16200000">
            <a:off x="-3998446" y="7345809"/>
            <a:ext cx="9124124" cy="11272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000" dirty="0" smtClean="0">
                <a:solidFill>
                  <a:schemeClr val="bg1">
                    <a:alpha val="20000"/>
                  </a:schemeClr>
                </a:solidFill>
              </a:rPr>
              <a:t>MİSYON</a:t>
            </a:r>
            <a:endParaRPr lang="tr-TR" sz="5000" dirty="0">
              <a:solidFill>
                <a:schemeClr val="bg1">
                  <a:alpha val="2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11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F8A17827-4FCD-437F-AE97-7030DFFE0B20}"/>
              </a:ext>
            </a:extLst>
          </p:cNvPr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70E498-EEDB-1ACF-C826-30732DC519B2}"/>
              </a:ext>
            </a:extLst>
          </p:cNvPr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Kurumsal Gelişim ve Planlama Koordinatörlüğü</a:t>
            </a:r>
            <a:endParaRPr lang="en-T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Subtitle 2">
            <a:extLst>
              <a:ext uri="{FF2B5EF4-FFF2-40B4-BE49-F238E27FC236}">
                <a16:creationId xmlns:a16="http://schemas.microsoft.com/office/drawing/2014/main" id="{9F4BD929-36A0-492E-B641-CBA29C00E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</p:spPr>
        <p:txBody>
          <a:bodyPr>
            <a:normAutofit/>
          </a:bodyPr>
          <a:lstStyle/>
          <a:p>
            <a:r>
              <a:rPr lang="tr-TR" sz="6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MİSYON NEYİ CEVAPLAR?</a:t>
            </a:r>
          </a:p>
        </p:txBody>
      </p:sp>
      <p:cxnSp>
        <p:nvCxnSpPr>
          <p:cNvPr id="154" name="Düz Bağlayıcı 153">
            <a:extLst>
              <a:ext uri="{FF2B5EF4-FFF2-40B4-BE49-F238E27FC236}">
                <a16:creationId xmlns:a16="http://schemas.microsoft.com/office/drawing/2014/main" id="{400853F6-680F-4A45-973A-87EBFD7D75FE}"/>
              </a:ext>
            </a:extLst>
          </p:cNvPr>
          <p:cNvCxnSpPr/>
          <p:nvPr/>
        </p:nvCxnSpPr>
        <p:spPr>
          <a:xfrm>
            <a:off x="7222443" y="2650007"/>
            <a:ext cx="10734261" cy="0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6" name="Shape">
            <a:extLst>
              <a:ext uri="{FF2B5EF4-FFF2-40B4-BE49-F238E27FC236}">
                <a16:creationId xmlns:a16="http://schemas.microsoft.com/office/drawing/2014/main" id="{EA7C76DF-D4FD-4583-871D-7D38990EC731}"/>
              </a:ext>
            </a:extLst>
          </p:cNvPr>
          <p:cNvSpPr>
            <a:spLocks noChangeAspect="1"/>
          </p:cNvSpPr>
          <p:nvPr/>
        </p:nvSpPr>
        <p:spPr>
          <a:xfrm>
            <a:off x="8967487" y="8001993"/>
            <a:ext cx="3114750" cy="28679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543" extrusionOk="0">
                <a:moveTo>
                  <a:pt x="21443" y="16725"/>
                </a:moveTo>
                <a:lnTo>
                  <a:pt x="21443" y="16725"/>
                </a:lnTo>
                <a:cubicBezTo>
                  <a:pt x="21443" y="15369"/>
                  <a:pt x="21028" y="14087"/>
                  <a:pt x="20319" y="13134"/>
                </a:cubicBezTo>
                <a:cubicBezTo>
                  <a:pt x="19770" y="12419"/>
                  <a:pt x="19168" y="11723"/>
                  <a:pt x="18526" y="11082"/>
                </a:cubicBezTo>
                <a:cubicBezTo>
                  <a:pt x="14979" y="7491"/>
                  <a:pt x="10282" y="5311"/>
                  <a:pt x="5317" y="4908"/>
                </a:cubicBezTo>
                <a:lnTo>
                  <a:pt x="5317" y="4908"/>
                </a:lnTo>
                <a:cubicBezTo>
                  <a:pt x="5009" y="4890"/>
                  <a:pt x="4862" y="4358"/>
                  <a:pt x="5089" y="4065"/>
                </a:cubicBezTo>
                <a:lnTo>
                  <a:pt x="5799" y="3094"/>
                </a:lnTo>
                <a:cubicBezTo>
                  <a:pt x="6321" y="2380"/>
                  <a:pt x="6321" y="1244"/>
                  <a:pt x="5799" y="529"/>
                </a:cubicBezTo>
                <a:cubicBezTo>
                  <a:pt x="5504" y="126"/>
                  <a:pt x="5116" y="-57"/>
                  <a:pt x="4701" y="16"/>
                </a:cubicBezTo>
                <a:cubicBezTo>
                  <a:pt x="4393" y="71"/>
                  <a:pt x="4126" y="273"/>
                  <a:pt x="3912" y="566"/>
                </a:cubicBezTo>
                <a:lnTo>
                  <a:pt x="392" y="5384"/>
                </a:lnTo>
                <a:cubicBezTo>
                  <a:pt x="-130" y="6099"/>
                  <a:pt x="-130" y="7235"/>
                  <a:pt x="392" y="7949"/>
                </a:cubicBezTo>
                <a:lnTo>
                  <a:pt x="3925" y="12786"/>
                </a:lnTo>
                <a:cubicBezTo>
                  <a:pt x="4460" y="13519"/>
                  <a:pt x="5357" y="13500"/>
                  <a:pt x="5866" y="12694"/>
                </a:cubicBezTo>
                <a:cubicBezTo>
                  <a:pt x="6334" y="11961"/>
                  <a:pt x="6267" y="10862"/>
                  <a:pt x="5772" y="10166"/>
                </a:cubicBezTo>
                <a:lnTo>
                  <a:pt x="5223" y="9415"/>
                </a:lnTo>
                <a:cubicBezTo>
                  <a:pt x="4996" y="9103"/>
                  <a:pt x="5156" y="8554"/>
                  <a:pt x="5491" y="8554"/>
                </a:cubicBezTo>
                <a:lnTo>
                  <a:pt x="5491" y="8554"/>
                </a:lnTo>
                <a:cubicBezTo>
                  <a:pt x="10028" y="8975"/>
                  <a:pt x="14216" y="11027"/>
                  <a:pt x="17321" y="14325"/>
                </a:cubicBezTo>
                <a:cubicBezTo>
                  <a:pt x="19275" y="16413"/>
                  <a:pt x="20680" y="18887"/>
                  <a:pt x="21470" y="21543"/>
                </a:cubicBezTo>
                <a:lnTo>
                  <a:pt x="21470" y="17403"/>
                </a:lnTo>
                <a:cubicBezTo>
                  <a:pt x="21470" y="17366"/>
                  <a:pt x="21470" y="17311"/>
                  <a:pt x="21470" y="17274"/>
                </a:cubicBezTo>
                <a:cubicBezTo>
                  <a:pt x="21470" y="17201"/>
                  <a:pt x="21470" y="17128"/>
                  <a:pt x="21470" y="17073"/>
                </a:cubicBezTo>
                <a:cubicBezTo>
                  <a:pt x="21443" y="16963"/>
                  <a:pt x="21443" y="16835"/>
                  <a:pt x="21443" y="167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>
              <a:solidFill>
                <a:schemeClr val="bg1"/>
              </a:solidFill>
            </a:endParaRPr>
          </a:p>
        </p:txBody>
      </p:sp>
      <p:grpSp>
        <p:nvGrpSpPr>
          <p:cNvPr id="47" name="Group 24">
            <a:extLst>
              <a:ext uri="{FF2B5EF4-FFF2-40B4-BE49-F238E27FC236}">
                <a16:creationId xmlns:a16="http://schemas.microsoft.com/office/drawing/2014/main" id="{1E861FE3-7DF6-48A3-A135-8AF679F26895}"/>
              </a:ext>
            </a:extLst>
          </p:cNvPr>
          <p:cNvGrpSpPr>
            <a:grpSpLocks noChangeAspect="1"/>
          </p:cNvGrpSpPr>
          <p:nvPr/>
        </p:nvGrpSpPr>
        <p:grpSpPr>
          <a:xfrm>
            <a:off x="16222363" y="7914888"/>
            <a:ext cx="6839211" cy="2580489"/>
            <a:chOff x="8921977" y="1592871"/>
            <a:chExt cx="2926080" cy="1339565"/>
          </a:xfrm>
        </p:grpSpPr>
        <p:sp>
          <p:nvSpPr>
            <p:cNvPr id="48" name="TextBox 25">
              <a:extLst>
                <a:ext uri="{FF2B5EF4-FFF2-40B4-BE49-F238E27FC236}">
                  <a16:creationId xmlns:a16="http://schemas.microsoft.com/office/drawing/2014/main" id="{B2A57ED0-23FC-4817-9DFA-0FD8351EFE8D}"/>
                </a:ext>
              </a:extLst>
            </p:cNvPr>
            <p:cNvSpPr txBox="1"/>
            <p:nvPr/>
          </p:nvSpPr>
          <p:spPr>
            <a:xfrm>
              <a:off x="8921977" y="1592871"/>
              <a:ext cx="2926080" cy="33551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tr-TR" sz="3600" b="1" noProof="1">
                  <a:solidFill>
                    <a:schemeClr val="accent2"/>
                  </a:solidFill>
                </a:rPr>
                <a:t>(4) Önceliklerim neler?</a:t>
              </a:r>
              <a:endParaRPr lang="en-US" sz="3600" b="1" noProof="1">
                <a:solidFill>
                  <a:schemeClr val="accent2"/>
                </a:solidFill>
              </a:endParaRPr>
            </a:p>
          </p:txBody>
        </p:sp>
        <p:sp>
          <p:nvSpPr>
            <p:cNvPr id="49" name="TextBox 26">
              <a:extLst>
                <a:ext uri="{FF2B5EF4-FFF2-40B4-BE49-F238E27FC236}">
                  <a16:creationId xmlns:a16="http://schemas.microsoft.com/office/drawing/2014/main" id="{0FEA65D3-3808-44D6-9E04-0001328AD6D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065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tr-TR" sz="3000" noProof="1" smtClean="0">
                  <a:solidFill>
                    <a:schemeClr val="bg1"/>
                  </a:solidFill>
                </a:rPr>
                <a:t>Kurum/Birim/Programın </a:t>
              </a:r>
              <a:r>
                <a:rPr lang="tr-TR" sz="3000" noProof="1">
                  <a:solidFill>
                    <a:schemeClr val="bg1"/>
                  </a:solidFill>
                </a:rPr>
                <a:t>eğitim-öğretim, </a:t>
              </a:r>
              <a:r>
                <a:rPr lang="tr-TR" sz="3000" noProof="1" smtClean="0">
                  <a:solidFill>
                    <a:schemeClr val="bg1"/>
                  </a:solidFill>
                </a:rPr>
                <a:t>araştırma-geliştirme ve topluma </a:t>
              </a:r>
              <a:r>
                <a:rPr lang="tr-TR" sz="3000" noProof="1">
                  <a:solidFill>
                    <a:schemeClr val="bg1"/>
                  </a:solidFill>
                </a:rPr>
                <a:t>hizmet açısından belirlediği öncelikler var </a:t>
              </a:r>
              <a:r>
                <a:rPr lang="tr-TR" sz="3000" noProof="1" smtClean="0">
                  <a:solidFill>
                    <a:schemeClr val="bg1"/>
                  </a:solidFill>
                </a:rPr>
                <a:t>mıdır? </a:t>
              </a:r>
              <a:r>
                <a:rPr lang="tr-TR" sz="3000" noProof="1">
                  <a:solidFill>
                    <a:schemeClr val="bg1"/>
                  </a:solidFill>
                </a:rPr>
                <a:t>Faaliyetlerimiz açısından </a:t>
              </a:r>
              <a:r>
                <a:rPr lang="tr-TR" sz="3000" noProof="1" smtClean="0">
                  <a:solidFill>
                    <a:schemeClr val="bg1"/>
                  </a:solidFill>
                </a:rPr>
                <a:t>öncelikler nelerdir?</a:t>
              </a:r>
              <a:endParaRPr lang="en-US" sz="3000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27">
            <a:extLst>
              <a:ext uri="{FF2B5EF4-FFF2-40B4-BE49-F238E27FC236}">
                <a16:creationId xmlns:a16="http://schemas.microsoft.com/office/drawing/2014/main" id="{BE4B789D-9231-44DB-98CA-22C67F47011D}"/>
              </a:ext>
            </a:extLst>
          </p:cNvPr>
          <p:cNvGrpSpPr>
            <a:grpSpLocks noChangeAspect="1"/>
          </p:cNvGrpSpPr>
          <p:nvPr/>
        </p:nvGrpSpPr>
        <p:grpSpPr>
          <a:xfrm>
            <a:off x="1407741" y="7919613"/>
            <a:ext cx="6911390" cy="2580490"/>
            <a:chOff x="332936" y="2753912"/>
            <a:chExt cx="2926080" cy="1339567"/>
          </a:xfrm>
        </p:grpSpPr>
        <p:sp>
          <p:nvSpPr>
            <p:cNvPr id="51" name="TextBox 28">
              <a:extLst>
                <a:ext uri="{FF2B5EF4-FFF2-40B4-BE49-F238E27FC236}">
                  <a16:creationId xmlns:a16="http://schemas.microsoft.com/office/drawing/2014/main" id="{E1D40E1A-6963-413C-AFA7-31F65E301CCF}"/>
                </a:ext>
              </a:extLst>
            </p:cNvPr>
            <p:cNvSpPr txBox="1"/>
            <p:nvPr/>
          </p:nvSpPr>
          <p:spPr>
            <a:xfrm>
              <a:off x="332936" y="2753912"/>
              <a:ext cx="2926080" cy="33551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tr-TR" sz="3600" b="1" noProof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(2) Beni farklı kılan ne?</a:t>
              </a:r>
            </a:p>
          </p:txBody>
        </p:sp>
        <p:sp>
          <p:nvSpPr>
            <p:cNvPr id="52" name="TextBox 29">
              <a:extLst>
                <a:ext uri="{FF2B5EF4-FFF2-40B4-BE49-F238E27FC236}">
                  <a16:creationId xmlns:a16="http://schemas.microsoft.com/office/drawing/2014/main" id="{DE76AE63-A9D7-4AE2-ABB9-D59DA03BE2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0655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tr-TR" sz="3000" noProof="1">
                  <a:solidFill>
                    <a:schemeClr val="bg1"/>
                  </a:solidFill>
                </a:rPr>
                <a:t>Hedef </a:t>
              </a:r>
              <a:r>
                <a:rPr lang="tr-TR" sz="3000" noProof="1" smtClean="0">
                  <a:solidFill>
                    <a:schemeClr val="bg1"/>
                  </a:solidFill>
                </a:rPr>
                <a:t>kitle için </a:t>
              </a:r>
              <a:r>
                <a:rPr lang="tr-TR" sz="3000" noProof="1">
                  <a:solidFill>
                    <a:schemeClr val="bg1"/>
                  </a:solidFill>
                </a:rPr>
                <a:t>ortaya </a:t>
              </a:r>
              <a:r>
                <a:rPr lang="tr-TR" sz="3000" noProof="1" smtClean="0">
                  <a:solidFill>
                    <a:schemeClr val="bg1"/>
                  </a:solidFill>
                </a:rPr>
                <a:t>konulan </a:t>
              </a:r>
              <a:r>
                <a:rPr lang="tr-TR" sz="3000" noProof="1">
                  <a:solidFill>
                    <a:schemeClr val="bg1"/>
                  </a:solidFill>
                </a:rPr>
                <a:t>değer nedir? Diğer </a:t>
              </a:r>
              <a:r>
                <a:rPr lang="tr-TR" sz="3000" noProof="1" smtClean="0">
                  <a:solidFill>
                    <a:schemeClr val="bg1"/>
                  </a:solidFill>
                </a:rPr>
                <a:t>Kurum/Birim/Programlarla </a:t>
              </a:r>
              <a:r>
                <a:rPr lang="tr-TR" sz="3000" noProof="1">
                  <a:solidFill>
                    <a:schemeClr val="bg1"/>
                  </a:solidFill>
                </a:rPr>
                <a:t>kıyaslandığında bizi ön plana çıkaran fark nedir?</a:t>
              </a:r>
              <a:endParaRPr lang="en-US" sz="3000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oup 30">
            <a:extLst>
              <a:ext uri="{FF2B5EF4-FFF2-40B4-BE49-F238E27FC236}">
                <a16:creationId xmlns:a16="http://schemas.microsoft.com/office/drawing/2014/main" id="{1ED00C45-44C0-43D2-ACAA-D0331413971A}"/>
              </a:ext>
            </a:extLst>
          </p:cNvPr>
          <p:cNvGrpSpPr>
            <a:grpSpLocks noChangeAspect="1"/>
          </p:cNvGrpSpPr>
          <p:nvPr/>
        </p:nvGrpSpPr>
        <p:grpSpPr>
          <a:xfrm>
            <a:off x="16222362" y="4669947"/>
            <a:ext cx="6839211" cy="1657163"/>
            <a:chOff x="8921977" y="1592870"/>
            <a:chExt cx="2926080" cy="860256"/>
          </a:xfrm>
        </p:grpSpPr>
        <p:sp>
          <p:nvSpPr>
            <p:cNvPr id="54" name="TextBox 31">
              <a:extLst>
                <a:ext uri="{FF2B5EF4-FFF2-40B4-BE49-F238E27FC236}">
                  <a16:creationId xmlns:a16="http://schemas.microsoft.com/office/drawing/2014/main" id="{4DCAB7A1-8791-4EA6-9414-133576F75424}"/>
                </a:ext>
              </a:extLst>
            </p:cNvPr>
            <p:cNvSpPr txBox="1"/>
            <p:nvPr/>
          </p:nvSpPr>
          <p:spPr>
            <a:xfrm>
              <a:off x="8921977" y="1592870"/>
              <a:ext cx="2926080" cy="33551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tr-TR" sz="3600" b="1" noProof="1">
                  <a:solidFill>
                    <a:schemeClr val="accent4"/>
                  </a:solidFill>
                </a:rPr>
                <a:t>(3) Temel işim/faaliyetim ne?</a:t>
              </a:r>
              <a:endParaRPr lang="en-US" sz="3600" b="1" noProof="1">
                <a:solidFill>
                  <a:schemeClr val="accent4"/>
                </a:solidFill>
              </a:endParaRPr>
            </a:p>
          </p:txBody>
        </p:sp>
        <p:sp>
          <p:nvSpPr>
            <p:cNvPr id="55" name="TextBox 32">
              <a:extLst>
                <a:ext uri="{FF2B5EF4-FFF2-40B4-BE49-F238E27FC236}">
                  <a16:creationId xmlns:a16="http://schemas.microsoft.com/office/drawing/2014/main" id="{19711C80-316F-43D9-BDF6-73ED94C7C0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272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tr-TR" sz="3000" noProof="1" smtClean="0">
                  <a:solidFill>
                    <a:schemeClr val="bg1"/>
                  </a:solidFill>
                </a:rPr>
                <a:t>Kurum/Birim/Programın gerçekleştirdiği </a:t>
              </a:r>
              <a:r>
                <a:rPr lang="tr-TR" sz="3000" noProof="1">
                  <a:solidFill>
                    <a:schemeClr val="bg1"/>
                  </a:solidFill>
                </a:rPr>
                <a:t>temel faaliyet nedir ve ne olmalıdır? </a:t>
              </a:r>
              <a:endParaRPr lang="en-US" sz="3000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Group 33">
            <a:extLst>
              <a:ext uri="{FF2B5EF4-FFF2-40B4-BE49-F238E27FC236}">
                <a16:creationId xmlns:a16="http://schemas.microsoft.com/office/drawing/2014/main" id="{659912B1-8914-43F1-8474-4B7479F5C1D5}"/>
              </a:ext>
            </a:extLst>
          </p:cNvPr>
          <p:cNvGrpSpPr>
            <a:grpSpLocks noChangeAspect="1"/>
          </p:cNvGrpSpPr>
          <p:nvPr/>
        </p:nvGrpSpPr>
        <p:grpSpPr>
          <a:xfrm>
            <a:off x="1528495" y="4604762"/>
            <a:ext cx="6608117" cy="2118827"/>
            <a:chOff x="332936" y="2753912"/>
            <a:chExt cx="2926080" cy="1099910"/>
          </a:xfrm>
        </p:grpSpPr>
        <p:sp>
          <p:nvSpPr>
            <p:cNvPr id="57" name="TextBox 34">
              <a:extLst>
                <a:ext uri="{FF2B5EF4-FFF2-40B4-BE49-F238E27FC236}">
                  <a16:creationId xmlns:a16="http://schemas.microsoft.com/office/drawing/2014/main" id="{4ACC747A-3B38-4C61-BDC1-D45B8F899199}"/>
                </a:ext>
              </a:extLst>
            </p:cNvPr>
            <p:cNvSpPr txBox="1"/>
            <p:nvPr/>
          </p:nvSpPr>
          <p:spPr>
            <a:xfrm>
              <a:off x="332936" y="2753912"/>
              <a:ext cx="2926080" cy="33551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tr-TR" sz="3600" b="1" noProof="1">
                  <a:solidFill>
                    <a:schemeClr val="accent6">
                      <a:lumMod val="75000"/>
                    </a:schemeClr>
                  </a:solidFill>
                </a:rPr>
                <a:t>(1) Ne/Kim için varım?</a:t>
              </a:r>
              <a:endParaRPr lang="en-US" sz="3600" b="1" noProof="1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58" name="TextBox 35">
              <a:extLst>
                <a:ext uri="{FF2B5EF4-FFF2-40B4-BE49-F238E27FC236}">
                  <a16:creationId xmlns:a16="http://schemas.microsoft.com/office/drawing/2014/main" id="{B5E85D91-E9A4-4E1B-9F23-6E901FF6B0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69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tr-TR" sz="3000" noProof="1" smtClean="0">
                  <a:solidFill>
                    <a:schemeClr val="bg1"/>
                  </a:solidFill>
                </a:rPr>
                <a:t>Kurum/Birim/Program </a:t>
              </a:r>
              <a:r>
                <a:rPr lang="tr-TR" sz="3000" noProof="1">
                  <a:solidFill>
                    <a:schemeClr val="bg1"/>
                  </a:solidFill>
                </a:rPr>
                <a:t>temel faaliyetlerini kimler için/kimlere hizmet üretmek için </a:t>
              </a:r>
              <a:r>
                <a:rPr lang="tr-TR" sz="3000" noProof="1" smtClean="0">
                  <a:solidFill>
                    <a:schemeClr val="bg1"/>
                  </a:solidFill>
                </a:rPr>
                <a:t>gerçekleştirmektedir?</a:t>
              </a:r>
              <a:r>
                <a:rPr lang="en-US" sz="3000" noProof="1" smtClean="0">
                  <a:solidFill>
                    <a:schemeClr val="bg1"/>
                  </a:solidFill>
                </a:rPr>
                <a:t> </a:t>
              </a:r>
              <a:endParaRPr lang="en-US" sz="3000" noProof="1">
                <a:solidFill>
                  <a:schemeClr val="bg1"/>
                </a:solidFill>
              </a:endParaRPr>
            </a:p>
          </p:txBody>
        </p:sp>
      </p:grpSp>
      <p:sp>
        <p:nvSpPr>
          <p:cNvPr id="59" name="TextBox 25">
            <a:extLst>
              <a:ext uri="{FF2B5EF4-FFF2-40B4-BE49-F238E27FC236}">
                <a16:creationId xmlns:a16="http://schemas.microsoft.com/office/drawing/2014/main" id="{F5038524-5DBE-4338-844B-57B03DD8B33D}"/>
              </a:ext>
            </a:extLst>
          </p:cNvPr>
          <p:cNvSpPr txBox="1">
            <a:spLocks noChangeAspect="1"/>
          </p:cNvSpPr>
          <p:nvPr/>
        </p:nvSpPr>
        <p:spPr>
          <a:xfrm>
            <a:off x="9382699" y="3208280"/>
            <a:ext cx="5133416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lvl="1" algn="ctr"/>
            <a:r>
              <a:rPr lang="tr-TR" sz="3000" b="1" noProof="1">
                <a:solidFill>
                  <a:srgbClr val="B88704"/>
                </a:solidFill>
              </a:rPr>
              <a:t>BİRİMİN/PROGRAMIN İZLEYECEĞİ YOL</a:t>
            </a:r>
            <a:endParaRPr lang="en-US" sz="3000" b="1" noProof="1">
              <a:solidFill>
                <a:srgbClr val="B88704"/>
              </a:solidFill>
            </a:endParaRP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A5310589-C5D0-4AC2-A839-8DA26071AD8C}"/>
              </a:ext>
            </a:extLst>
          </p:cNvPr>
          <p:cNvSpPr>
            <a:spLocks noChangeAspect="1"/>
          </p:cNvSpPr>
          <p:nvPr/>
        </p:nvSpPr>
        <p:spPr>
          <a:xfrm>
            <a:off x="11305804" y="4354619"/>
            <a:ext cx="1772391" cy="7887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0" h="21535" extrusionOk="0">
                <a:moveTo>
                  <a:pt x="4947" y="2650"/>
                </a:moveTo>
                <a:lnTo>
                  <a:pt x="6379" y="2351"/>
                </a:lnTo>
                <a:cubicBezTo>
                  <a:pt x="6876" y="2247"/>
                  <a:pt x="7724" y="2321"/>
                  <a:pt x="7724" y="2467"/>
                </a:cubicBezTo>
                <a:lnTo>
                  <a:pt x="7724" y="9637"/>
                </a:lnTo>
                <a:lnTo>
                  <a:pt x="7724" y="9991"/>
                </a:lnTo>
                <a:lnTo>
                  <a:pt x="7724" y="10370"/>
                </a:lnTo>
                <a:lnTo>
                  <a:pt x="7724" y="12934"/>
                </a:lnTo>
                <a:lnTo>
                  <a:pt x="7724" y="13844"/>
                </a:lnTo>
                <a:lnTo>
                  <a:pt x="7724" y="15151"/>
                </a:lnTo>
                <a:lnTo>
                  <a:pt x="7724" y="15414"/>
                </a:lnTo>
                <a:lnTo>
                  <a:pt x="7724" y="15689"/>
                </a:lnTo>
                <a:lnTo>
                  <a:pt x="7724" y="15927"/>
                </a:lnTo>
                <a:lnTo>
                  <a:pt x="7724" y="16128"/>
                </a:lnTo>
                <a:lnTo>
                  <a:pt x="7724" y="16165"/>
                </a:lnTo>
                <a:lnTo>
                  <a:pt x="7724" y="16592"/>
                </a:lnTo>
                <a:lnTo>
                  <a:pt x="7724" y="16592"/>
                </a:lnTo>
                <a:lnTo>
                  <a:pt x="7724" y="16825"/>
                </a:lnTo>
                <a:lnTo>
                  <a:pt x="7724" y="16825"/>
                </a:lnTo>
                <a:lnTo>
                  <a:pt x="7724" y="17246"/>
                </a:lnTo>
                <a:lnTo>
                  <a:pt x="7724" y="17838"/>
                </a:lnTo>
                <a:lnTo>
                  <a:pt x="7724" y="19200"/>
                </a:lnTo>
                <a:lnTo>
                  <a:pt x="7724" y="19237"/>
                </a:lnTo>
                <a:lnTo>
                  <a:pt x="7724" y="19280"/>
                </a:lnTo>
                <a:lnTo>
                  <a:pt x="7724" y="19701"/>
                </a:lnTo>
                <a:lnTo>
                  <a:pt x="7724" y="19701"/>
                </a:lnTo>
                <a:lnTo>
                  <a:pt x="7724" y="19933"/>
                </a:lnTo>
                <a:lnTo>
                  <a:pt x="7724" y="19933"/>
                </a:lnTo>
                <a:lnTo>
                  <a:pt x="7724" y="20922"/>
                </a:lnTo>
                <a:cubicBezTo>
                  <a:pt x="7724" y="21081"/>
                  <a:pt x="8016" y="21234"/>
                  <a:pt x="8571" y="21350"/>
                </a:cubicBezTo>
                <a:lnTo>
                  <a:pt x="8600" y="21356"/>
                </a:lnTo>
                <a:cubicBezTo>
                  <a:pt x="9740" y="21594"/>
                  <a:pt x="11553" y="21594"/>
                  <a:pt x="12663" y="21356"/>
                </a:cubicBezTo>
                <a:lnTo>
                  <a:pt x="12663" y="21356"/>
                </a:lnTo>
                <a:cubicBezTo>
                  <a:pt x="13189" y="21246"/>
                  <a:pt x="13511" y="21087"/>
                  <a:pt x="13511" y="20928"/>
                </a:cubicBezTo>
                <a:lnTo>
                  <a:pt x="13511" y="19927"/>
                </a:lnTo>
                <a:lnTo>
                  <a:pt x="13511" y="19927"/>
                </a:lnTo>
                <a:lnTo>
                  <a:pt x="13511" y="19695"/>
                </a:lnTo>
                <a:lnTo>
                  <a:pt x="13511" y="19695"/>
                </a:lnTo>
                <a:lnTo>
                  <a:pt x="13511" y="19200"/>
                </a:lnTo>
                <a:lnTo>
                  <a:pt x="13511" y="17857"/>
                </a:lnTo>
                <a:lnTo>
                  <a:pt x="13511" y="17264"/>
                </a:lnTo>
                <a:lnTo>
                  <a:pt x="13511" y="16825"/>
                </a:lnTo>
                <a:lnTo>
                  <a:pt x="13511" y="16825"/>
                </a:lnTo>
                <a:lnTo>
                  <a:pt x="13511" y="16586"/>
                </a:lnTo>
                <a:lnTo>
                  <a:pt x="13511" y="16586"/>
                </a:lnTo>
                <a:lnTo>
                  <a:pt x="13511" y="15921"/>
                </a:lnTo>
                <a:lnTo>
                  <a:pt x="13511" y="15683"/>
                </a:lnTo>
                <a:lnTo>
                  <a:pt x="13511" y="15408"/>
                </a:lnTo>
                <a:lnTo>
                  <a:pt x="13511" y="15145"/>
                </a:lnTo>
                <a:lnTo>
                  <a:pt x="13511" y="13863"/>
                </a:lnTo>
                <a:lnTo>
                  <a:pt x="13511" y="12947"/>
                </a:lnTo>
                <a:lnTo>
                  <a:pt x="13511" y="10357"/>
                </a:lnTo>
                <a:lnTo>
                  <a:pt x="13511" y="9979"/>
                </a:lnTo>
                <a:lnTo>
                  <a:pt x="13511" y="9631"/>
                </a:lnTo>
                <a:lnTo>
                  <a:pt x="13511" y="2461"/>
                </a:lnTo>
                <a:cubicBezTo>
                  <a:pt x="13511" y="2315"/>
                  <a:pt x="14358" y="2241"/>
                  <a:pt x="14855" y="2345"/>
                </a:cubicBezTo>
                <a:lnTo>
                  <a:pt x="16375" y="2663"/>
                </a:lnTo>
                <a:cubicBezTo>
                  <a:pt x="16872" y="2767"/>
                  <a:pt x="17574" y="2828"/>
                  <a:pt x="18275" y="2828"/>
                </a:cubicBezTo>
                <a:lnTo>
                  <a:pt x="18275" y="2828"/>
                </a:lnTo>
                <a:cubicBezTo>
                  <a:pt x="18977" y="2828"/>
                  <a:pt x="19678" y="2785"/>
                  <a:pt x="20204" y="2687"/>
                </a:cubicBezTo>
                <a:cubicBezTo>
                  <a:pt x="20935" y="2559"/>
                  <a:pt x="21315" y="2363"/>
                  <a:pt x="21227" y="2162"/>
                </a:cubicBezTo>
                <a:cubicBezTo>
                  <a:pt x="21169" y="2015"/>
                  <a:pt x="20818" y="1881"/>
                  <a:pt x="20321" y="1777"/>
                </a:cubicBezTo>
                <a:lnTo>
                  <a:pt x="12722" y="189"/>
                </a:lnTo>
                <a:cubicBezTo>
                  <a:pt x="12196" y="80"/>
                  <a:pt x="11494" y="6"/>
                  <a:pt x="10734" y="0"/>
                </a:cubicBezTo>
                <a:cubicBezTo>
                  <a:pt x="9916" y="-6"/>
                  <a:pt x="9127" y="55"/>
                  <a:pt x="8571" y="177"/>
                </a:cubicBezTo>
                <a:lnTo>
                  <a:pt x="855" y="1789"/>
                </a:lnTo>
                <a:cubicBezTo>
                  <a:pt x="-285" y="2028"/>
                  <a:pt x="-285" y="2406"/>
                  <a:pt x="855" y="2644"/>
                </a:cubicBezTo>
                <a:cubicBezTo>
                  <a:pt x="1995" y="2883"/>
                  <a:pt x="3836" y="2883"/>
                  <a:pt x="4947" y="265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>
              <a:solidFill>
                <a:srgbClr val="B88704"/>
              </a:solidFill>
            </a:endParaRP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9D81C3C6-62A9-4468-988A-AF5909DE74AF}"/>
              </a:ext>
            </a:extLst>
          </p:cNvPr>
          <p:cNvSpPr>
            <a:spLocks noChangeAspect="1"/>
          </p:cNvSpPr>
          <p:nvPr/>
        </p:nvSpPr>
        <p:spPr>
          <a:xfrm>
            <a:off x="8834657" y="4556179"/>
            <a:ext cx="3114750" cy="28679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543" extrusionOk="0">
                <a:moveTo>
                  <a:pt x="21443" y="16725"/>
                </a:moveTo>
                <a:lnTo>
                  <a:pt x="21443" y="16725"/>
                </a:lnTo>
                <a:cubicBezTo>
                  <a:pt x="21443" y="15369"/>
                  <a:pt x="21028" y="14087"/>
                  <a:pt x="20319" y="13134"/>
                </a:cubicBezTo>
                <a:cubicBezTo>
                  <a:pt x="19770" y="12419"/>
                  <a:pt x="19168" y="11723"/>
                  <a:pt x="18526" y="11082"/>
                </a:cubicBezTo>
                <a:cubicBezTo>
                  <a:pt x="14979" y="7491"/>
                  <a:pt x="10282" y="5311"/>
                  <a:pt x="5317" y="4908"/>
                </a:cubicBezTo>
                <a:lnTo>
                  <a:pt x="5317" y="4908"/>
                </a:lnTo>
                <a:cubicBezTo>
                  <a:pt x="5009" y="4890"/>
                  <a:pt x="4862" y="4358"/>
                  <a:pt x="5089" y="4065"/>
                </a:cubicBezTo>
                <a:lnTo>
                  <a:pt x="5799" y="3094"/>
                </a:lnTo>
                <a:cubicBezTo>
                  <a:pt x="6321" y="2380"/>
                  <a:pt x="6321" y="1244"/>
                  <a:pt x="5799" y="529"/>
                </a:cubicBezTo>
                <a:cubicBezTo>
                  <a:pt x="5504" y="126"/>
                  <a:pt x="5116" y="-57"/>
                  <a:pt x="4701" y="16"/>
                </a:cubicBezTo>
                <a:cubicBezTo>
                  <a:pt x="4393" y="71"/>
                  <a:pt x="4126" y="273"/>
                  <a:pt x="3912" y="566"/>
                </a:cubicBezTo>
                <a:lnTo>
                  <a:pt x="392" y="5384"/>
                </a:lnTo>
                <a:cubicBezTo>
                  <a:pt x="-130" y="6099"/>
                  <a:pt x="-130" y="7235"/>
                  <a:pt x="392" y="7949"/>
                </a:cubicBezTo>
                <a:lnTo>
                  <a:pt x="3925" y="12786"/>
                </a:lnTo>
                <a:cubicBezTo>
                  <a:pt x="4460" y="13519"/>
                  <a:pt x="5357" y="13500"/>
                  <a:pt x="5866" y="12694"/>
                </a:cubicBezTo>
                <a:cubicBezTo>
                  <a:pt x="6334" y="11961"/>
                  <a:pt x="6267" y="10862"/>
                  <a:pt x="5772" y="10166"/>
                </a:cubicBezTo>
                <a:lnTo>
                  <a:pt x="5223" y="9415"/>
                </a:lnTo>
                <a:cubicBezTo>
                  <a:pt x="4996" y="9103"/>
                  <a:pt x="5156" y="8554"/>
                  <a:pt x="5491" y="8554"/>
                </a:cubicBezTo>
                <a:lnTo>
                  <a:pt x="5491" y="8554"/>
                </a:lnTo>
                <a:cubicBezTo>
                  <a:pt x="10028" y="8975"/>
                  <a:pt x="14216" y="11027"/>
                  <a:pt x="17321" y="14325"/>
                </a:cubicBezTo>
                <a:cubicBezTo>
                  <a:pt x="19275" y="16413"/>
                  <a:pt x="20680" y="18887"/>
                  <a:pt x="21470" y="21543"/>
                </a:cubicBezTo>
                <a:lnTo>
                  <a:pt x="21470" y="17403"/>
                </a:lnTo>
                <a:cubicBezTo>
                  <a:pt x="21470" y="17366"/>
                  <a:pt x="21470" y="17311"/>
                  <a:pt x="21470" y="17274"/>
                </a:cubicBezTo>
                <a:cubicBezTo>
                  <a:pt x="21470" y="17201"/>
                  <a:pt x="21470" y="17128"/>
                  <a:pt x="21470" y="17073"/>
                </a:cubicBezTo>
                <a:cubicBezTo>
                  <a:pt x="21443" y="16963"/>
                  <a:pt x="21443" y="16835"/>
                  <a:pt x="21443" y="1672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7F718E96-A787-474D-9EE3-85247862A473}"/>
              </a:ext>
            </a:extLst>
          </p:cNvPr>
          <p:cNvSpPr>
            <a:spLocks noChangeAspect="1"/>
          </p:cNvSpPr>
          <p:nvPr/>
        </p:nvSpPr>
        <p:spPr>
          <a:xfrm flipH="1">
            <a:off x="12449287" y="7921471"/>
            <a:ext cx="3114000" cy="305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543" extrusionOk="0">
                <a:moveTo>
                  <a:pt x="21443" y="16725"/>
                </a:moveTo>
                <a:lnTo>
                  <a:pt x="21443" y="16725"/>
                </a:lnTo>
                <a:cubicBezTo>
                  <a:pt x="21443" y="15369"/>
                  <a:pt x="21028" y="14087"/>
                  <a:pt x="20319" y="13134"/>
                </a:cubicBezTo>
                <a:cubicBezTo>
                  <a:pt x="19770" y="12419"/>
                  <a:pt x="19168" y="11723"/>
                  <a:pt x="18526" y="11082"/>
                </a:cubicBezTo>
                <a:cubicBezTo>
                  <a:pt x="14979" y="7491"/>
                  <a:pt x="10282" y="5311"/>
                  <a:pt x="5317" y="4908"/>
                </a:cubicBezTo>
                <a:lnTo>
                  <a:pt x="5317" y="4908"/>
                </a:lnTo>
                <a:cubicBezTo>
                  <a:pt x="5009" y="4890"/>
                  <a:pt x="4862" y="4358"/>
                  <a:pt x="5089" y="4065"/>
                </a:cubicBezTo>
                <a:lnTo>
                  <a:pt x="5799" y="3094"/>
                </a:lnTo>
                <a:cubicBezTo>
                  <a:pt x="6321" y="2380"/>
                  <a:pt x="6321" y="1244"/>
                  <a:pt x="5799" y="529"/>
                </a:cubicBezTo>
                <a:cubicBezTo>
                  <a:pt x="5504" y="126"/>
                  <a:pt x="5116" y="-57"/>
                  <a:pt x="4701" y="16"/>
                </a:cubicBezTo>
                <a:cubicBezTo>
                  <a:pt x="4393" y="71"/>
                  <a:pt x="4126" y="273"/>
                  <a:pt x="3912" y="566"/>
                </a:cubicBezTo>
                <a:lnTo>
                  <a:pt x="392" y="5384"/>
                </a:lnTo>
                <a:cubicBezTo>
                  <a:pt x="-130" y="6099"/>
                  <a:pt x="-130" y="7235"/>
                  <a:pt x="392" y="7949"/>
                </a:cubicBezTo>
                <a:lnTo>
                  <a:pt x="3925" y="12786"/>
                </a:lnTo>
                <a:cubicBezTo>
                  <a:pt x="4460" y="13519"/>
                  <a:pt x="5357" y="13500"/>
                  <a:pt x="5866" y="12694"/>
                </a:cubicBezTo>
                <a:cubicBezTo>
                  <a:pt x="6334" y="11961"/>
                  <a:pt x="6267" y="10862"/>
                  <a:pt x="5772" y="10166"/>
                </a:cubicBezTo>
                <a:lnTo>
                  <a:pt x="5223" y="9415"/>
                </a:lnTo>
                <a:cubicBezTo>
                  <a:pt x="4996" y="9103"/>
                  <a:pt x="5156" y="8554"/>
                  <a:pt x="5491" y="8554"/>
                </a:cubicBezTo>
                <a:lnTo>
                  <a:pt x="5491" y="8554"/>
                </a:lnTo>
                <a:cubicBezTo>
                  <a:pt x="10028" y="8975"/>
                  <a:pt x="14216" y="11027"/>
                  <a:pt x="17321" y="14325"/>
                </a:cubicBezTo>
                <a:cubicBezTo>
                  <a:pt x="19275" y="16413"/>
                  <a:pt x="20680" y="18887"/>
                  <a:pt x="21470" y="21543"/>
                </a:cubicBezTo>
                <a:lnTo>
                  <a:pt x="21470" y="17403"/>
                </a:lnTo>
                <a:cubicBezTo>
                  <a:pt x="21470" y="17366"/>
                  <a:pt x="21470" y="17311"/>
                  <a:pt x="21470" y="17274"/>
                </a:cubicBezTo>
                <a:cubicBezTo>
                  <a:pt x="21470" y="17201"/>
                  <a:pt x="21470" y="17128"/>
                  <a:pt x="21470" y="17073"/>
                </a:cubicBezTo>
                <a:cubicBezTo>
                  <a:pt x="21443" y="16963"/>
                  <a:pt x="21443" y="16835"/>
                  <a:pt x="21443" y="1672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>
              <a:solidFill>
                <a:schemeClr val="bg1"/>
              </a:solidFill>
            </a:endParaRPr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323E14C5-9338-40ED-964D-7798DAF4A8C7}"/>
              </a:ext>
            </a:extLst>
          </p:cNvPr>
          <p:cNvSpPr>
            <a:spLocks noChangeAspect="1"/>
          </p:cNvSpPr>
          <p:nvPr/>
        </p:nvSpPr>
        <p:spPr>
          <a:xfrm flipH="1">
            <a:off x="12466522" y="4436886"/>
            <a:ext cx="3114000" cy="305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543" extrusionOk="0">
                <a:moveTo>
                  <a:pt x="21443" y="16725"/>
                </a:moveTo>
                <a:lnTo>
                  <a:pt x="21443" y="16725"/>
                </a:lnTo>
                <a:cubicBezTo>
                  <a:pt x="21443" y="15369"/>
                  <a:pt x="21028" y="14087"/>
                  <a:pt x="20319" y="13134"/>
                </a:cubicBezTo>
                <a:cubicBezTo>
                  <a:pt x="19770" y="12419"/>
                  <a:pt x="19168" y="11723"/>
                  <a:pt x="18526" y="11082"/>
                </a:cubicBezTo>
                <a:cubicBezTo>
                  <a:pt x="14979" y="7491"/>
                  <a:pt x="10282" y="5311"/>
                  <a:pt x="5317" y="4908"/>
                </a:cubicBezTo>
                <a:lnTo>
                  <a:pt x="5317" y="4908"/>
                </a:lnTo>
                <a:cubicBezTo>
                  <a:pt x="5009" y="4890"/>
                  <a:pt x="4862" y="4358"/>
                  <a:pt x="5089" y="4065"/>
                </a:cubicBezTo>
                <a:lnTo>
                  <a:pt x="5799" y="3094"/>
                </a:lnTo>
                <a:cubicBezTo>
                  <a:pt x="6321" y="2380"/>
                  <a:pt x="6321" y="1244"/>
                  <a:pt x="5799" y="529"/>
                </a:cubicBezTo>
                <a:cubicBezTo>
                  <a:pt x="5504" y="126"/>
                  <a:pt x="5116" y="-57"/>
                  <a:pt x="4701" y="16"/>
                </a:cubicBezTo>
                <a:cubicBezTo>
                  <a:pt x="4393" y="71"/>
                  <a:pt x="4126" y="273"/>
                  <a:pt x="3912" y="566"/>
                </a:cubicBezTo>
                <a:lnTo>
                  <a:pt x="392" y="5384"/>
                </a:lnTo>
                <a:cubicBezTo>
                  <a:pt x="-130" y="6099"/>
                  <a:pt x="-130" y="7235"/>
                  <a:pt x="392" y="7949"/>
                </a:cubicBezTo>
                <a:lnTo>
                  <a:pt x="3925" y="12786"/>
                </a:lnTo>
                <a:cubicBezTo>
                  <a:pt x="4460" y="13519"/>
                  <a:pt x="5357" y="13500"/>
                  <a:pt x="5866" y="12694"/>
                </a:cubicBezTo>
                <a:cubicBezTo>
                  <a:pt x="6334" y="11961"/>
                  <a:pt x="6267" y="10862"/>
                  <a:pt x="5772" y="10166"/>
                </a:cubicBezTo>
                <a:lnTo>
                  <a:pt x="5223" y="9415"/>
                </a:lnTo>
                <a:cubicBezTo>
                  <a:pt x="4996" y="9103"/>
                  <a:pt x="5156" y="8554"/>
                  <a:pt x="5491" y="8554"/>
                </a:cubicBezTo>
                <a:lnTo>
                  <a:pt x="5491" y="8554"/>
                </a:lnTo>
                <a:cubicBezTo>
                  <a:pt x="10028" y="8975"/>
                  <a:pt x="14216" y="11027"/>
                  <a:pt x="17321" y="14325"/>
                </a:cubicBezTo>
                <a:cubicBezTo>
                  <a:pt x="19275" y="16413"/>
                  <a:pt x="20680" y="18887"/>
                  <a:pt x="21470" y="21543"/>
                </a:cubicBezTo>
                <a:lnTo>
                  <a:pt x="21470" y="17403"/>
                </a:lnTo>
                <a:cubicBezTo>
                  <a:pt x="21470" y="17366"/>
                  <a:pt x="21470" y="17311"/>
                  <a:pt x="21470" y="17274"/>
                </a:cubicBezTo>
                <a:cubicBezTo>
                  <a:pt x="21470" y="17201"/>
                  <a:pt x="21470" y="17128"/>
                  <a:pt x="21470" y="17073"/>
                </a:cubicBezTo>
                <a:cubicBezTo>
                  <a:pt x="21443" y="16963"/>
                  <a:pt x="21443" y="16835"/>
                  <a:pt x="21443" y="1672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>
              <a:solidFill>
                <a:schemeClr val="bg1"/>
              </a:solidFill>
            </a:endParaRPr>
          </a:p>
        </p:txBody>
      </p:sp>
      <p:sp>
        <p:nvSpPr>
          <p:cNvPr id="27" name="Dikdörtgen 26">
            <a:extLst>
              <a:ext uri="{FF2B5EF4-FFF2-40B4-BE49-F238E27FC236}">
                <a16:creationId xmlns:a16="http://schemas.microsoft.com/office/drawing/2014/main" id="{4A0854FF-BAC1-490D-B0AE-1CCC7B4102BE}"/>
              </a:ext>
            </a:extLst>
          </p:cNvPr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  <a:effectLst>
            <a:softEdge rad="1524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TextBox 33">
            <a:extLst>
              <a:ext uri="{FF2B5EF4-FFF2-40B4-BE49-F238E27FC236}">
                <a16:creationId xmlns:a16="http://schemas.microsoft.com/office/drawing/2014/main" id="{A31C39B2-F405-4185-A1A5-A9AE77DB2B6F}"/>
              </a:ext>
            </a:extLst>
          </p:cNvPr>
          <p:cNvSpPr txBox="1"/>
          <p:nvPr/>
        </p:nvSpPr>
        <p:spPr>
          <a:xfrm rot="16200000">
            <a:off x="-3998446" y="7345809"/>
            <a:ext cx="9124124" cy="11272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000" dirty="0" smtClean="0">
                <a:solidFill>
                  <a:schemeClr val="bg1">
                    <a:alpha val="20000"/>
                  </a:schemeClr>
                </a:solidFill>
              </a:rPr>
              <a:t>MİSYON</a:t>
            </a:r>
            <a:endParaRPr lang="tr-TR" sz="5000" dirty="0">
              <a:solidFill>
                <a:schemeClr val="bg1">
                  <a:alpha val="2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15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F8A17827-4FCD-437F-AE97-7030DFFE0B20}"/>
              </a:ext>
            </a:extLst>
          </p:cNvPr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70E498-EEDB-1ACF-C826-30732DC519B2}"/>
              </a:ext>
            </a:extLst>
          </p:cNvPr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Kurumsal Gelişim ve Planlama Koordinatörlüğü</a:t>
            </a:r>
            <a:endParaRPr lang="en-T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Subtitle 2">
            <a:extLst>
              <a:ext uri="{FF2B5EF4-FFF2-40B4-BE49-F238E27FC236}">
                <a16:creationId xmlns:a16="http://schemas.microsoft.com/office/drawing/2014/main" id="{9F4BD929-36A0-492E-B641-CBA29C00E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</p:spPr>
        <p:txBody>
          <a:bodyPr>
            <a:normAutofit/>
          </a:bodyPr>
          <a:lstStyle/>
          <a:p>
            <a:r>
              <a:rPr lang="tr-TR" sz="6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ÖRNEK BİR MİSYON</a:t>
            </a:r>
          </a:p>
        </p:txBody>
      </p:sp>
      <p:cxnSp>
        <p:nvCxnSpPr>
          <p:cNvPr id="154" name="Düz Bağlayıcı 153">
            <a:extLst>
              <a:ext uri="{FF2B5EF4-FFF2-40B4-BE49-F238E27FC236}">
                <a16:creationId xmlns:a16="http://schemas.microsoft.com/office/drawing/2014/main" id="{400853F6-680F-4A45-973A-87EBFD7D75FE}"/>
              </a:ext>
            </a:extLst>
          </p:cNvPr>
          <p:cNvCxnSpPr/>
          <p:nvPr/>
        </p:nvCxnSpPr>
        <p:spPr>
          <a:xfrm>
            <a:off x="7222443" y="2650007"/>
            <a:ext cx="10734261" cy="0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5" name="TextBox 32">
            <a:extLst>
              <a:ext uri="{FF2B5EF4-FFF2-40B4-BE49-F238E27FC236}">
                <a16:creationId xmlns:a16="http://schemas.microsoft.com/office/drawing/2014/main" id="{19711C80-316F-43D9-BDF6-73ED94C7C0C6}"/>
              </a:ext>
            </a:extLst>
          </p:cNvPr>
          <p:cNvSpPr txBox="1"/>
          <p:nvPr/>
        </p:nvSpPr>
        <p:spPr>
          <a:xfrm>
            <a:off x="1828800" y="4857659"/>
            <a:ext cx="21232773" cy="221599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tr-TR" sz="4600" noProof="1">
                <a:solidFill>
                  <a:schemeClr val="accent6">
                    <a:lumMod val="60000"/>
                    <a:lumOff val="40000"/>
                  </a:schemeClr>
                </a:solidFill>
              </a:rPr>
              <a:t>Değişen paradigmalar temelinde öğrenme ve öğretme süreçlerini etkili hale getirerek</a:t>
            </a:r>
            <a:r>
              <a:rPr lang="tr-TR" sz="4600" baseline="30000" noProof="1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r>
              <a:rPr lang="tr-TR" sz="4600" noProof="1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4600" noProof="1">
                <a:solidFill>
                  <a:schemeClr val="accent6">
                    <a:lumMod val="75000"/>
                  </a:schemeClr>
                </a:solidFill>
              </a:rPr>
              <a:t>yaşam boyu öğrenmeyi ve gelişimi sağlamak için</a:t>
            </a:r>
            <a:r>
              <a:rPr lang="tr-TR" sz="4600" noProof="1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4600" noProof="1">
                <a:solidFill>
                  <a:schemeClr val="accent6">
                    <a:lumMod val="75000"/>
                  </a:schemeClr>
                </a:solidFill>
              </a:rPr>
              <a:t>öğrencilerin, öğretim elemanlarının ve idari personelin</a:t>
            </a:r>
            <a:r>
              <a:rPr lang="tr-TR" sz="4600" baseline="30000" noProof="1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tr-TR" sz="4600" noProof="1">
                <a:solidFill>
                  <a:schemeClr val="bg1"/>
                </a:solidFill>
              </a:rPr>
              <a:t> </a:t>
            </a:r>
            <a:r>
              <a:rPr lang="tr-TR" sz="4600" noProof="1">
                <a:solidFill>
                  <a:schemeClr val="accent2"/>
                </a:solidFill>
              </a:rPr>
              <a:t>beklenti, ihtiyaç ve taleplerine yönelik</a:t>
            </a:r>
            <a:r>
              <a:rPr lang="tr-TR" sz="4600" baseline="30000" noProof="1">
                <a:solidFill>
                  <a:schemeClr val="accent2"/>
                </a:solidFill>
              </a:rPr>
              <a:t>4</a:t>
            </a:r>
            <a:r>
              <a:rPr lang="tr-TR" sz="4600" noProof="1">
                <a:solidFill>
                  <a:schemeClr val="accent2"/>
                </a:solidFill>
              </a:rPr>
              <a:t> </a:t>
            </a:r>
            <a:r>
              <a:rPr lang="tr-TR" sz="4600" noProof="1">
                <a:solidFill>
                  <a:schemeClr val="accent4"/>
                </a:solidFill>
              </a:rPr>
              <a:t>eğitim faaliyetleri düzenlemek</a:t>
            </a:r>
            <a:r>
              <a:rPr lang="tr-TR" sz="4600" baseline="30000" noProof="1">
                <a:solidFill>
                  <a:schemeClr val="accent4"/>
                </a:solidFill>
              </a:rPr>
              <a:t>3</a:t>
            </a:r>
            <a:endParaRPr lang="en-US" sz="4600" baseline="30000" noProof="1">
              <a:solidFill>
                <a:schemeClr val="bg1"/>
              </a:solidFill>
            </a:endParaRPr>
          </a:p>
        </p:txBody>
      </p:sp>
      <p:sp>
        <p:nvSpPr>
          <p:cNvPr id="27" name="Dikdörtgen 26">
            <a:extLst>
              <a:ext uri="{FF2B5EF4-FFF2-40B4-BE49-F238E27FC236}">
                <a16:creationId xmlns:a16="http://schemas.microsoft.com/office/drawing/2014/main" id="{4A0854FF-BAC1-490D-B0AE-1CCC7B4102BE}"/>
              </a:ext>
            </a:extLst>
          </p:cNvPr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  <a:effectLst>
            <a:softEdge rad="1524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1185E2E9-1AF4-473A-87E6-F397D52EEA12}"/>
              </a:ext>
            </a:extLst>
          </p:cNvPr>
          <p:cNvSpPr/>
          <p:nvPr/>
        </p:nvSpPr>
        <p:spPr>
          <a:xfrm>
            <a:off x="3646042" y="9618760"/>
            <a:ext cx="3523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sz="2800" b="1" noProof="1">
                <a:solidFill>
                  <a:schemeClr val="accent6">
                    <a:lumMod val="75000"/>
                  </a:schemeClr>
                </a:solidFill>
              </a:rPr>
              <a:t>(1) Ne/Kim için varım?</a:t>
            </a:r>
            <a:endParaRPr lang="en-US" sz="2800" b="1" noProof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AC735591-4BBD-4C69-BB28-09083AC92299}"/>
              </a:ext>
            </a:extLst>
          </p:cNvPr>
          <p:cNvSpPr/>
          <p:nvPr/>
        </p:nvSpPr>
        <p:spPr>
          <a:xfrm>
            <a:off x="7874022" y="9618760"/>
            <a:ext cx="36061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sz="2800" b="1" noProof="1">
                <a:solidFill>
                  <a:schemeClr val="accent6">
                    <a:lumMod val="60000"/>
                    <a:lumOff val="40000"/>
                  </a:schemeClr>
                </a:solidFill>
              </a:rPr>
              <a:t>(2) Beni farklı kılan ne?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D42B1F13-B0D4-48B0-BAF9-DD807D44C3F4}"/>
              </a:ext>
            </a:extLst>
          </p:cNvPr>
          <p:cNvSpPr/>
          <p:nvPr/>
        </p:nvSpPr>
        <p:spPr>
          <a:xfrm>
            <a:off x="12184845" y="9618760"/>
            <a:ext cx="452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noProof="1">
                <a:solidFill>
                  <a:schemeClr val="accent4"/>
                </a:solidFill>
              </a:rPr>
              <a:t>(3) Temel işim/faaliyetim ne?</a:t>
            </a:r>
            <a:endParaRPr lang="en-US" sz="2800" b="1" noProof="1">
              <a:solidFill>
                <a:schemeClr val="accent4"/>
              </a:solidFill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9BF9478D-D869-45DF-B5EF-F4198F965AC6}"/>
              </a:ext>
            </a:extLst>
          </p:cNvPr>
          <p:cNvSpPr/>
          <p:nvPr/>
        </p:nvSpPr>
        <p:spPr>
          <a:xfrm>
            <a:off x="17410342" y="9618760"/>
            <a:ext cx="3586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noProof="1">
                <a:solidFill>
                  <a:schemeClr val="accent2"/>
                </a:solidFill>
              </a:rPr>
              <a:t>(4) Önceliklerim neler?</a:t>
            </a:r>
            <a:endParaRPr lang="en-US" sz="2800" b="1" noProof="1">
              <a:solidFill>
                <a:schemeClr val="accent2"/>
              </a:solidFill>
            </a:endParaRPr>
          </a:p>
        </p:txBody>
      </p:sp>
      <p:sp>
        <p:nvSpPr>
          <p:cNvPr id="43" name="Dikdörtgen: Yuvarlatılmış Köşeler 42">
            <a:extLst>
              <a:ext uri="{FF2B5EF4-FFF2-40B4-BE49-F238E27FC236}">
                <a16:creationId xmlns:a16="http://schemas.microsoft.com/office/drawing/2014/main" id="{596DF9F4-3D82-4F89-BFD7-A79EB57A27AF}"/>
              </a:ext>
            </a:extLst>
          </p:cNvPr>
          <p:cNvSpPr/>
          <p:nvPr/>
        </p:nvSpPr>
        <p:spPr>
          <a:xfrm>
            <a:off x="3475062" y="8970142"/>
            <a:ext cx="17834434" cy="2151812"/>
          </a:xfrm>
          <a:prstGeom prst="roundRect">
            <a:avLst/>
          </a:prstGeom>
          <a:noFill/>
          <a:ln w="254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TextBox 33">
            <a:extLst>
              <a:ext uri="{FF2B5EF4-FFF2-40B4-BE49-F238E27FC236}">
                <a16:creationId xmlns:a16="http://schemas.microsoft.com/office/drawing/2014/main" id="{A31C39B2-F405-4185-A1A5-A9AE77DB2B6F}"/>
              </a:ext>
            </a:extLst>
          </p:cNvPr>
          <p:cNvSpPr txBox="1"/>
          <p:nvPr/>
        </p:nvSpPr>
        <p:spPr>
          <a:xfrm rot="16200000">
            <a:off x="-3998446" y="7345809"/>
            <a:ext cx="9124124" cy="11272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000" dirty="0" smtClean="0">
                <a:solidFill>
                  <a:schemeClr val="bg1">
                    <a:alpha val="20000"/>
                  </a:schemeClr>
                </a:solidFill>
              </a:rPr>
              <a:t>MİSYON</a:t>
            </a:r>
            <a:endParaRPr lang="tr-TR" sz="5000" dirty="0">
              <a:solidFill>
                <a:schemeClr val="bg1">
                  <a:alpha val="2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47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">
            <a:extLst>
              <a:ext uri="{FF2B5EF4-FFF2-40B4-BE49-F238E27FC236}">
                <a16:creationId xmlns:a16="http://schemas.microsoft.com/office/drawing/2014/main" id="{71667F0B-2AAD-467A-A2F9-3FB51B232942}"/>
              </a:ext>
            </a:extLst>
          </p:cNvPr>
          <p:cNvSpPr>
            <a:spLocks noChangeAspect="1"/>
          </p:cNvSpPr>
          <p:nvPr/>
        </p:nvSpPr>
        <p:spPr>
          <a:xfrm>
            <a:off x="4485355" y="6968900"/>
            <a:ext cx="350798" cy="2597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7" h="21600" extrusionOk="0">
                <a:moveTo>
                  <a:pt x="12447" y="18686"/>
                </a:moveTo>
                <a:lnTo>
                  <a:pt x="12447" y="0"/>
                </a:lnTo>
                <a:lnTo>
                  <a:pt x="8786" y="0"/>
                </a:lnTo>
                <a:lnTo>
                  <a:pt x="8786" y="18686"/>
                </a:lnTo>
                <a:cubicBezTo>
                  <a:pt x="3661" y="18787"/>
                  <a:pt x="0" y="19390"/>
                  <a:pt x="0" y="20143"/>
                </a:cubicBezTo>
                <a:cubicBezTo>
                  <a:pt x="0" y="20947"/>
                  <a:pt x="4759" y="21600"/>
                  <a:pt x="10617" y="21600"/>
                </a:cubicBezTo>
                <a:cubicBezTo>
                  <a:pt x="16475" y="21600"/>
                  <a:pt x="21234" y="20947"/>
                  <a:pt x="21234" y="20143"/>
                </a:cubicBezTo>
                <a:cubicBezTo>
                  <a:pt x="21600" y="19390"/>
                  <a:pt x="17573" y="18787"/>
                  <a:pt x="12447" y="1868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chemeClr val="bg1"/>
              </a:solidFill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DE06ACC-C02A-48A3-96A0-D31E6ED024FF}"/>
              </a:ext>
            </a:extLst>
          </p:cNvPr>
          <p:cNvSpPr>
            <a:spLocks noChangeAspect="1"/>
          </p:cNvSpPr>
          <p:nvPr/>
        </p:nvSpPr>
        <p:spPr>
          <a:xfrm>
            <a:off x="12102558" y="7027939"/>
            <a:ext cx="350420" cy="2597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62" y="18686"/>
                </a:moveTo>
                <a:lnTo>
                  <a:pt x="12662" y="0"/>
                </a:lnTo>
                <a:lnTo>
                  <a:pt x="8938" y="0"/>
                </a:lnTo>
                <a:lnTo>
                  <a:pt x="8938" y="18686"/>
                </a:lnTo>
                <a:cubicBezTo>
                  <a:pt x="3724" y="18787"/>
                  <a:pt x="0" y="19390"/>
                  <a:pt x="0" y="20143"/>
                </a:cubicBezTo>
                <a:cubicBezTo>
                  <a:pt x="0" y="20947"/>
                  <a:pt x="4841" y="21600"/>
                  <a:pt x="10800" y="21600"/>
                </a:cubicBezTo>
                <a:cubicBezTo>
                  <a:pt x="16759" y="21600"/>
                  <a:pt x="21600" y="20947"/>
                  <a:pt x="21600" y="20143"/>
                </a:cubicBezTo>
                <a:cubicBezTo>
                  <a:pt x="21600" y="19390"/>
                  <a:pt x="17876" y="18787"/>
                  <a:pt x="12662" y="18686"/>
                </a:cubicBezTo>
                <a:close/>
              </a:path>
            </a:pathLst>
          </a:custGeom>
          <a:solidFill>
            <a:srgbClr val="C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chemeClr val="bg1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B197871-5134-491D-BDB4-FD6F111A49E5}"/>
              </a:ext>
            </a:extLst>
          </p:cNvPr>
          <p:cNvSpPr>
            <a:spLocks noChangeAspect="1"/>
          </p:cNvSpPr>
          <p:nvPr/>
        </p:nvSpPr>
        <p:spPr>
          <a:xfrm>
            <a:off x="20146364" y="6956328"/>
            <a:ext cx="350798" cy="2597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7" h="21600" extrusionOk="0">
                <a:moveTo>
                  <a:pt x="12447" y="18686"/>
                </a:moveTo>
                <a:lnTo>
                  <a:pt x="12447" y="0"/>
                </a:lnTo>
                <a:lnTo>
                  <a:pt x="8786" y="0"/>
                </a:lnTo>
                <a:lnTo>
                  <a:pt x="8786" y="18686"/>
                </a:lnTo>
                <a:cubicBezTo>
                  <a:pt x="3661" y="18787"/>
                  <a:pt x="0" y="19390"/>
                  <a:pt x="0" y="20143"/>
                </a:cubicBezTo>
                <a:cubicBezTo>
                  <a:pt x="0" y="20947"/>
                  <a:pt x="4759" y="21600"/>
                  <a:pt x="10617" y="21600"/>
                </a:cubicBezTo>
                <a:cubicBezTo>
                  <a:pt x="16475" y="21600"/>
                  <a:pt x="21234" y="20947"/>
                  <a:pt x="21234" y="20143"/>
                </a:cubicBezTo>
                <a:cubicBezTo>
                  <a:pt x="21600" y="19390"/>
                  <a:pt x="17573" y="18787"/>
                  <a:pt x="12447" y="18686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chemeClr val="bg1"/>
              </a:solidFill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F8A17827-4FCD-437F-AE97-7030DFFE0B20}"/>
              </a:ext>
            </a:extLst>
          </p:cNvPr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70E498-EEDB-1ACF-C826-30732DC519B2}"/>
              </a:ext>
            </a:extLst>
          </p:cNvPr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Kurumsal Gelişim ve Planlama Koordinatörlüğü</a:t>
            </a:r>
            <a:endParaRPr lang="en-T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Subtitle 2">
            <a:extLst>
              <a:ext uri="{FF2B5EF4-FFF2-40B4-BE49-F238E27FC236}">
                <a16:creationId xmlns:a16="http://schemas.microsoft.com/office/drawing/2014/main" id="{9F4BD929-36A0-492E-B641-CBA29C00E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</p:spPr>
        <p:txBody>
          <a:bodyPr>
            <a:normAutofit/>
          </a:bodyPr>
          <a:lstStyle/>
          <a:p>
            <a:r>
              <a:rPr lang="tr-TR" sz="6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MİSYON - PROGRAM AMACI - PROGRAM ÇIKTISI</a:t>
            </a:r>
          </a:p>
        </p:txBody>
      </p:sp>
      <p:cxnSp>
        <p:nvCxnSpPr>
          <p:cNvPr id="154" name="Düz Bağlayıcı 153">
            <a:extLst>
              <a:ext uri="{FF2B5EF4-FFF2-40B4-BE49-F238E27FC236}">
                <a16:creationId xmlns:a16="http://schemas.microsoft.com/office/drawing/2014/main" id="{400853F6-680F-4A45-973A-87EBFD7D75FE}"/>
              </a:ext>
            </a:extLst>
          </p:cNvPr>
          <p:cNvCxnSpPr/>
          <p:nvPr/>
        </p:nvCxnSpPr>
        <p:spPr>
          <a:xfrm>
            <a:off x="7222443" y="2650007"/>
            <a:ext cx="10734261" cy="0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6" name="Group 40">
            <a:extLst>
              <a:ext uri="{FF2B5EF4-FFF2-40B4-BE49-F238E27FC236}">
                <a16:creationId xmlns:a16="http://schemas.microsoft.com/office/drawing/2014/main" id="{45D90727-BC7A-4701-95EC-36EF76A72417}"/>
              </a:ext>
            </a:extLst>
          </p:cNvPr>
          <p:cNvGrpSpPr>
            <a:grpSpLocks noChangeAspect="1"/>
          </p:cNvGrpSpPr>
          <p:nvPr/>
        </p:nvGrpSpPr>
        <p:grpSpPr>
          <a:xfrm>
            <a:off x="4333849" y="3932212"/>
            <a:ext cx="16468268" cy="4007780"/>
            <a:chOff x="3665510" y="2180589"/>
            <a:chExt cx="6525227" cy="1588004"/>
          </a:xfrm>
        </p:grpSpPr>
        <p:sp>
          <p:nvSpPr>
            <p:cNvPr id="27" name="Rectangle">
              <a:extLst>
                <a:ext uri="{FF2B5EF4-FFF2-40B4-BE49-F238E27FC236}">
                  <a16:creationId xmlns:a16="http://schemas.microsoft.com/office/drawing/2014/main" id="{5AB527E4-E632-41AE-88FF-F6EE7CDF4206}"/>
                </a:ext>
              </a:extLst>
            </p:cNvPr>
            <p:cNvSpPr/>
            <p:nvPr/>
          </p:nvSpPr>
          <p:spPr>
            <a:xfrm>
              <a:off x="3665510" y="2180589"/>
              <a:ext cx="3047402" cy="471593"/>
            </a:xfrm>
            <a:prstGeom prst="rect">
              <a:avLst/>
            </a:prstGeom>
            <a:gradFill flip="none" rotWithShape="1">
              <a:gsLst>
                <a:gs pos="0">
                  <a:srgbClr val="C00000"/>
                </a:gs>
                <a:gs pos="100000">
                  <a:schemeClr val="accent6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000">
                <a:solidFill>
                  <a:schemeClr val="bg1"/>
                </a:solidFill>
              </a:endParaRPr>
            </a:p>
          </p:txBody>
        </p:sp>
        <p:sp>
          <p:nvSpPr>
            <p:cNvPr id="28" name="Rectangle">
              <a:extLst>
                <a:ext uri="{FF2B5EF4-FFF2-40B4-BE49-F238E27FC236}">
                  <a16:creationId xmlns:a16="http://schemas.microsoft.com/office/drawing/2014/main" id="{ABA1CF94-ACA8-4C37-8EA0-2B208BFD47B6}"/>
                </a:ext>
              </a:extLst>
            </p:cNvPr>
            <p:cNvSpPr/>
            <p:nvPr/>
          </p:nvSpPr>
          <p:spPr>
            <a:xfrm>
              <a:off x="7143334" y="3297000"/>
              <a:ext cx="3047403" cy="471593"/>
            </a:xfrm>
            <a:prstGeom prst="rect">
              <a:avLst/>
            </a:prstGeom>
            <a:gradFill flip="none" rotWithShape="1">
              <a:gsLst>
                <a:gs pos="0">
                  <a:srgbClr val="C00000"/>
                </a:gs>
                <a:gs pos="100000">
                  <a:srgbClr val="7030A0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000">
                <a:solidFill>
                  <a:schemeClr val="bg1"/>
                </a:solidFill>
              </a:endParaRPr>
            </a:p>
          </p:txBody>
        </p:sp>
      </p:grpSp>
      <p:sp>
        <p:nvSpPr>
          <p:cNvPr id="29" name="Circle">
            <a:extLst>
              <a:ext uri="{FF2B5EF4-FFF2-40B4-BE49-F238E27FC236}">
                <a16:creationId xmlns:a16="http://schemas.microsoft.com/office/drawing/2014/main" id="{DEC148C8-4CC6-43D9-A673-D6FC3E853507}"/>
              </a:ext>
            </a:extLst>
          </p:cNvPr>
          <p:cNvSpPr>
            <a:spLocks noChangeAspect="1"/>
          </p:cNvSpPr>
          <p:nvPr/>
        </p:nvSpPr>
        <p:spPr>
          <a:xfrm>
            <a:off x="2308172" y="3463050"/>
            <a:ext cx="4931790" cy="493179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chemeClr val="bg1"/>
              </a:solidFill>
            </a:endParaRPr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7F0D00C5-BB67-4B0A-AA11-6F9180AA33C0}"/>
              </a:ext>
            </a:extLst>
          </p:cNvPr>
          <p:cNvSpPr>
            <a:spLocks noChangeAspect="1"/>
          </p:cNvSpPr>
          <p:nvPr/>
        </p:nvSpPr>
        <p:spPr>
          <a:xfrm>
            <a:off x="9917139" y="3471891"/>
            <a:ext cx="4931790" cy="4931790"/>
          </a:xfrm>
          <a:prstGeom prst="ellipse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chemeClr val="bg1"/>
              </a:solidFill>
            </a:endParaRPr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D9A6DBE9-9EE4-462F-B786-ADDB7883CAAF}"/>
              </a:ext>
            </a:extLst>
          </p:cNvPr>
          <p:cNvSpPr>
            <a:spLocks noChangeAspect="1"/>
          </p:cNvSpPr>
          <p:nvPr/>
        </p:nvSpPr>
        <p:spPr>
          <a:xfrm>
            <a:off x="17891340" y="3434478"/>
            <a:ext cx="4931790" cy="4931790"/>
          </a:xfrm>
          <a:prstGeom prst="ellipse">
            <a:avLst/>
          </a:pr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chemeClr val="bg1"/>
              </a:solidFill>
            </a:endParaRPr>
          </a:p>
        </p:txBody>
      </p:sp>
      <p:sp>
        <p:nvSpPr>
          <p:cNvPr id="32" name="TextBox 30">
            <a:extLst>
              <a:ext uri="{FF2B5EF4-FFF2-40B4-BE49-F238E27FC236}">
                <a16:creationId xmlns:a16="http://schemas.microsoft.com/office/drawing/2014/main" id="{80F39C7E-BDE9-46EB-B83B-12A87C977726}"/>
              </a:ext>
            </a:extLst>
          </p:cNvPr>
          <p:cNvSpPr txBox="1">
            <a:spLocks noChangeAspect="1"/>
          </p:cNvSpPr>
          <p:nvPr/>
        </p:nvSpPr>
        <p:spPr>
          <a:xfrm>
            <a:off x="1884222" y="10052306"/>
            <a:ext cx="5530207" cy="193899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tr-TR" sz="3000" noProof="1">
                <a:solidFill>
                  <a:schemeClr val="bg1"/>
                </a:solidFill>
              </a:rPr>
              <a:t>Program kimin için, ne için var?</a:t>
            </a:r>
          </a:p>
          <a:p>
            <a:pPr algn="ctr"/>
            <a:r>
              <a:rPr lang="tr-TR" sz="3000" noProof="1">
                <a:solidFill>
                  <a:schemeClr val="bg1"/>
                </a:solidFill>
              </a:rPr>
              <a:t>Program kime hizmet veriyor?</a:t>
            </a:r>
          </a:p>
          <a:p>
            <a:pPr algn="ctr"/>
            <a:r>
              <a:rPr lang="tr-TR" sz="3000" noProof="1">
                <a:solidFill>
                  <a:schemeClr val="bg1"/>
                </a:solidFill>
              </a:rPr>
              <a:t>Temel faaliyetimiz ne?</a:t>
            </a:r>
          </a:p>
          <a:p>
            <a:pPr algn="ctr"/>
            <a:endParaRPr lang="tr-TR" sz="3000" noProof="1">
              <a:solidFill>
                <a:schemeClr val="bg1"/>
              </a:solidFill>
            </a:endParaRPr>
          </a:p>
        </p:txBody>
      </p:sp>
      <p:sp>
        <p:nvSpPr>
          <p:cNvPr id="33" name="TextBox 33">
            <a:extLst>
              <a:ext uri="{FF2B5EF4-FFF2-40B4-BE49-F238E27FC236}">
                <a16:creationId xmlns:a16="http://schemas.microsoft.com/office/drawing/2014/main" id="{05AAB1AB-9E47-45EA-84F6-A92068A2F623}"/>
              </a:ext>
            </a:extLst>
          </p:cNvPr>
          <p:cNvSpPr txBox="1">
            <a:spLocks noChangeAspect="1"/>
          </p:cNvSpPr>
          <p:nvPr/>
        </p:nvSpPr>
        <p:spPr>
          <a:xfrm>
            <a:off x="8885582" y="10007690"/>
            <a:ext cx="6448879" cy="193899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tr-TR" sz="3000" noProof="1">
                <a:solidFill>
                  <a:schemeClr val="bg1"/>
                </a:solidFill>
              </a:rPr>
              <a:t>Nasıl bir mezun? Mezun profili nedir?</a:t>
            </a:r>
          </a:p>
          <a:p>
            <a:pPr algn="ctr"/>
            <a:r>
              <a:rPr lang="tr-TR" sz="3000" noProof="1">
                <a:solidFill>
                  <a:schemeClr val="bg1"/>
                </a:solidFill>
              </a:rPr>
              <a:t>Programın tamamlanmasını takiben 3-5 yıl sonra neler gerçekleştirebilecekler? </a:t>
            </a:r>
          </a:p>
          <a:p>
            <a:pPr algn="ctr"/>
            <a:endParaRPr lang="tr-TR" sz="3000" noProof="1">
              <a:solidFill>
                <a:schemeClr val="bg1"/>
              </a:solidFill>
            </a:endParaRPr>
          </a:p>
        </p:txBody>
      </p:sp>
      <p:sp>
        <p:nvSpPr>
          <p:cNvPr id="34" name="TextBox 36">
            <a:extLst>
              <a:ext uri="{FF2B5EF4-FFF2-40B4-BE49-F238E27FC236}">
                <a16:creationId xmlns:a16="http://schemas.microsoft.com/office/drawing/2014/main" id="{7D64A39B-F7E9-4D3C-9E7B-0284D7608A1E}"/>
              </a:ext>
            </a:extLst>
          </p:cNvPr>
          <p:cNvSpPr txBox="1">
            <a:spLocks noChangeAspect="1"/>
          </p:cNvSpPr>
          <p:nvPr/>
        </p:nvSpPr>
        <p:spPr>
          <a:xfrm>
            <a:off x="17403729" y="9954850"/>
            <a:ext cx="6186866" cy="193899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tr-TR" sz="3000" noProof="1">
                <a:solidFill>
                  <a:schemeClr val="bg1"/>
                </a:solidFill>
              </a:rPr>
              <a:t>Program sonunda öğrenciler hangi yeterliliklere sahip olacaklar? </a:t>
            </a:r>
          </a:p>
          <a:p>
            <a:pPr algn="ctr"/>
            <a:r>
              <a:rPr lang="tr-TR" sz="3000" noProof="1">
                <a:solidFill>
                  <a:schemeClr val="bg1"/>
                </a:solidFill>
              </a:rPr>
              <a:t>Müfredatdaki derslere özgü kazanımlar neleler?</a:t>
            </a:r>
          </a:p>
        </p:txBody>
      </p:sp>
      <p:sp>
        <p:nvSpPr>
          <p:cNvPr id="40" name="TextBox 35">
            <a:extLst>
              <a:ext uri="{FF2B5EF4-FFF2-40B4-BE49-F238E27FC236}">
                <a16:creationId xmlns:a16="http://schemas.microsoft.com/office/drawing/2014/main" id="{28C44FB8-6286-4425-9931-529F0F7A0E84}"/>
              </a:ext>
            </a:extLst>
          </p:cNvPr>
          <p:cNvSpPr txBox="1">
            <a:spLocks noChangeAspect="1"/>
          </p:cNvSpPr>
          <p:nvPr/>
        </p:nvSpPr>
        <p:spPr>
          <a:xfrm>
            <a:off x="17891340" y="5016671"/>
            <a:ext cx="5020823" cy="156966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tr-TR" sz="4800" b="1" noProof="1">
                <a:solidFill>
                  <a:schemeClr val="bg1"/>
                </a:solidFill>
              </a:rPr>
              <a:t>Program</a:t>
            </a:r>
          </a:p>
          <a:p>
            <a:pPr algn="ctr"/>
            <a:r>
              <a:rPr lang="tr-TR" sz="4800" b="1" noProof="1">
                <a:solidFill>
                  <a:schemeClr val="bg1"/>
                </a:solidFill>
              </a:rPr>
              <a:t>Çıktısı</a:t>
            </a:r>
            <a:endParaRPr lang="en-US" sz="4800" b="1" noProof="1">
              <a:solidFill>
                <a:schemeClr val="bg1"/>
              </a:solidFill>
            </a:endParaRPr>
          </a:p>
        </p:txBody>
      </p:sp>
      <p:sp>
        <p:nvSpPr>
          <p:cNvPr id="41" name="TextBox 35">
            <a:extLst>
              <a:ext uri="{FF2B5EF4-FFF2-40B4-BE49-F238E27FC236}">
                <a16:creationId xmlns:a16="http://schemas.microsoft.com/office/drawing/2014/main" id="{B8AB5BCD-8916-4E31-BC46-A3D1FA84A9E2}"/>
              </a:ext>
            </a:extLst>
          </p:cNvPr>
          <p:cNvSpPr txBox="1">
            <a:spLocks noChangeAspect="1"/>
          </p:cNvSpPr>
          <p:nvPr/>
        </p:nvSpPr>
        <p:spPr>
          <a:xfrm>
            <a:off x="9824862" y="5078004"/>
            <a:ext cx="5020823" cy="156966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tr-TR" sz="4800" b="1" noProof="1">
                <a:solidFill>
                  <a:schemeClr val="bg1"/>
                </a:solidFill>
              </a:rPr>
              <a:t>Program</a:t>
            </a:r>
          </a:p>
          <a:p>
            <a:pPr algn="ctr"/>
            <a:r>
              <a:rPr lang="tr-TR" sz="4800" b="1" noProof="1">
                <a:solidFill>
                  <a:schemeClr val="bg1"/>
                </a:solidFill>
              </a:rPr>
              <a:t>Amacı</a:t>
            </a:r>
            <a:endParaRPr lang="en-US" sz="4800" b="1" noProof="1">
              <a:solidFill>
                <a:schemeClr val="bg1"/>
              </a:solidFill>
            </a:endParaRPr>
          </a:p>
        </p:txBody>
      </p:sp>
      <p:sp>
        <p:nvSpPr>
          <p:cNvPr id="42" name="TextBox 35">
            <a:extLst>
              <a:ext uri="{FF2B5EF4-FFF2-40B4-BE49-F238E27FC236}">
                <a16:creationId xmlns:a16="http://schemas.microsoft.com/office/drawing/2014/main" id="{E353179B-AC43-4C34-B6EF-D54203661D94}"/>
              </a:ext>
            </a:extLst>
          </p:cNvPr>
          <p:cNvSpPr txBox="1">
            <a:spLocks noChangeAspect="1"/>
          </p:cNvSpPr>
          <p:nvPr/>
        </p:nvSpPr>
        <p:spPr>
          <a:xfrm>
            <a:off x="2138913" y="5447335"/>
            <a:ext cx="502082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tr-TR" sz="4800" b="1" noProof="1">
                <a:solidFill>
                  <a:schemeClr val="bg1"/>
                </a:solidFill>
              </a:rPr>
              <a:t>Misyon </a:t>
            </a:r>
          </a:p>
        </p:txBody>
      </p:sp>
      <p:sp>
        <p:nvSpPr>
          <p:cNvPr id="2" name="Dikdörtgen: Yuvarlatılmış Köşeler 1">
            <a:extLst>
              <a:ext uri="{FF2B5EF4-FFF2-40B4-BE49-F238E27FC236}">
                <a16:creationId xmlns:a16="http://schemas.microsoft.com/office/drawing/2014/main" id="{C1A14882-2D2C-4B13-BBBC-C1197379C223}"/>
              </a:ext>
            </a:extLst>
          </p:cNvPr>
          <p:cNvSpPr/>
          <p:nvPr/>
        </p:nvSpPr>
        <p:spPr>
          <a:xfrm>
            <a:off x="1884222" y="9762372"/>
            <a:ext cx="5676798" cy="2151812"/>
          </a:xfrm>
          <a:prstGeom prst="roundRect">
            <a:avLst/>
          </a:prstGeom>
          <a:noFill/>
          <a:ln w="254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Dikdörtgen: Yuvarlatılmış Köşeler 43">
            <a:extLst>
              <a:ext uri="{FF2B5EF4-FFF2-40B4-BE49-F238E27FC236}">
                <a16:creationId xmlns:a16="http://schemas.microsoft.com/office/drawing/2014/main" id="{8DFBA361-EDF8-4651-9B6D-E4DE567F78BF}"/>
              </a:ext>
            </a:extLst>
          </p:cNvPr>
          <p:cNvSpPr/>
          <p:nvPr/>
        </p:nvSpPr>
        <p:spPr>
          <a:xfrm>
            <a:off x="8885582" y="9762372"/>
            <a:ext cx="6639548" cy="2151812"/>
          </a:xfrm>
          <a:prstGeom prst="roundRect">
            <a:avLst/>
          </a:prstGeom>
          <a:noFill/>
          <a:ln w="254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Dikdörtgen: Yuvarlatılmış Köşeler 44">
            <a:extLst>
              <a:ext uri="{FF2B5EF4-FFF2-40B4-BE49-F238E27FC236}">
                <a16:creationId xmlns:a16="http://schemas.microsoft.com/office/drawing/2014/main" id="{7320DB49-9FBB-43A9-964B-BCB581E8A8FD}"/>
              </a:ext>
            </a:extLst>
          </p:cNvPr>
          <p:cNvSpPr/>
          <p:nvPr/>
        </p:nvSpPr>
        <p:spPr>
          <a:xfrm>
            <a:off x="17081977" y="9740022"/>
            <a:ext cx="6639548" cy="2151812"/>
          </a:xfrm>
          <a:prstGeom prst="roundRect">
            <a:avLst/>
          </a:prstGeom>
          <a:noFill/>
          <a:ln w="254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Dikdörtgen 38">
            <a:extLst>
              <a:ext uri="{FF2B5EF4-FFF2-40B4-BE49-F238E27FC236}">
                <a16:creationId xmlns:a16="http://schemas.microsoft.com/office/drawing/2014/main" id="{9019754E-FA08-450D-B1DE-B302A63A5D5C}"/>
              </a:ext>
            </a:extLst>
          </p:cNvPr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  <a:effectLst>
            <a:softEdge rad="1524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TextBox 33">
            <a:extLst>
              <a:ext uri="{FF2B5EF4-FFF2-40B4-BE49-F238E27FC236}">
                <a16:creationId xmlns:a16="http://schemas.microsoft.com/office/drawing/2014/main" id="{A31C39B2-F405-4185-A1A5-A9AE77DB2B6F}"/>
              </a:ext>
            </a:extLst>
          </p:cNvPr>
          <p:cNvSpPr txBox="1"/>
          <p:nvPr/>
        </p:nvSpPr>
        <p:spPr>
          <a:xfrm rot="16200000">
            <a:off x="-3998446" y="7345809"/>
            <a:ext cx="9124124" cy="11272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000" dirty="0" smtClean="0">
                <a:solidFill>
                  <a:schemeClr val="bg1">
                    <a:alpha val="20000"/>
                  </a:schemeClr>
                </a:solidFill>
              </a:rPr>
              <a:t>MİSYON</a:t>
            </a:r>
            <a:endParaRPr lang="tr-TR" sz="5000" dirty="0">
              <a:solidFill>
                <a:schemeClr val="bg1">
                  <a:alpha val="2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41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F8A17827-4FCD-437F-AE97-7030DFFE0B20}"/>
              </a:ext>
            </a:extLst>
          </p:cNvPr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70E498-EEDB-1ACF-C826-30732DC519B2}"/>
              </a:ext>
            </a:extLst>
          </p:cNvPr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Kurumsal Gelişim ve Planlama Koordinatörlüğü</a:t>
            </a:r>
            <a:endParaRPr lang="en-T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Subtitle 2">
            <a:extLst>
              <a:ext uri="{FF2B5EF4-FFF2-40B4-BE49-F238E27FC236}">
                <a16:creationId xmlns:a16="http://schemas.microsoft.com/office/drawing/2014/main" id="{9F4BD929-36A0-492E-B641-CBA29C00E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</p:spPr>
        <p:txBody>
          <a:bodyPr>
            <a:normAutofit/>
          </a:bodyPr>
          <a:lstStyle/>
          <a:p>
            <a:r>
              <a:rPr lang="tr-TR" sz="64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ESTÜ’NÜN </a:t>
            </a:r>
            <a:r>
              <a:rPr lang="tr-TR" sz="6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MİSYONU</a:t>
            </a:r>
          </a:p>
        </p:txBody>
      </p:sp>
      <p:cxnSp>
        <p:nvCxnSpPr>
          <p:cNvPr id="154" name="Düz Bağlayıcı 153">
            <a:extLst>
              <a:ext uri="{FF2B5EF4-FFF2-40B4-BE49-F238E27FC236}">
                <a16:creationId xmlns:a16="http://schemas.microsoft.com/office/drawing/2014/main" id="{400853F6-680F-4A45-973A-87EBFD7D75FE}"/>
              </a:ext>
            </a:extLst>
          </p:cNvPr>
          <p:cNvCxnSpPr/>
          <p:nvPr/>
        </p:nvCxnSpPr>
        <p:spPr>
          <a:xfrm>
            <a:off x="7222443" y="2650007"/>
            <a:ext cx="10734261" cy="0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Dikdörtgen 38">
            <a:extLst>
              <a:ext uri="{FF2B5EF4-FFF2-40B4-BE49-F238E27FC236}">
                <a16:creationId xmlns:a16="http://schemas.microsoft.com/office/drawing/2014/main" id="{9019754E-FA08-450D-B1DE-B302A63A5D5C}"/>
              </a:ext>
            </a:extLst>
          </p:cNvPr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  <a:effectLst>
            <a:softEdge rad="1524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TextBox 32">
            <a:extLst>
              <a:ext uri="{FF2B5EF4-FFF2-40B4-BE49-F238E27FC236}">
                <a16:creationId xmlns:a16="http://schemas.microsoft.com/office/drawing/2014/main" id="{EE7A9664-B232-40E4-A479-E6DCBA861FB7}"/>
              </a:ext>
            </a:extLst>
          </p:cNvPr>
          <p:cNvSpPr txBox="1"/>
          <p:nvPr/>
        </p:nvSpPr>
        <p:spPr>
          <a:xfrm>
            <a:off x="1828800" y="4857659"/>
            <a:ext cx="21232773" cy="29238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tr-TR" sz="4600" noProof="1">
                <a:solidFill>
                  <a:schemeClr val="bg1"/>
                </a:solidFill>
              </a:rPr>
              <a:t>Birlikte başarmaya odaklı ve sürekli öğrenen bir kurum kültürü ile fark yaratan, küresel değişim ve dönüşüm sürecinde sürdürülebilir bir geleceğe giden yolda öncülük eden bir araştırma üniversitesi olarak; çalışanlarımızın, öğrencilerimizin ve mezunlarımızın eğitim-öğretim ve araştırma alanındaki faaliyetleriyle toplumda değer yaratmak.</a:t>
            </a:r>
          </a:p>
        </p:txBody>
      </p:sp>
      <p:sp>
        <p:nvSpPr>
          <p:cNvPr id="9" name="TextBox 33">
            <a:extLst>
              <a:ext uri="{FF2B5EF4-FFF2-40B4-BE49-F238E27FC236}">
                <a16:creationId xmlns:a16="http://schemas.microsoft.com/office/drawing/2014/main" id="{A31C39B2-F405-4185-A1A5-A9AE77DB2B6F}"/>
              </a:ext>
            </a:extLst>
          </p:cNvPr>
          <p:cNvSpPr txBox="1"/>
          <p:nvPr/>
        </p:nvSpPr>
        <p:spPr>
          <a:xfrm rot="16200000">
            <a:off x="-3998446" y="7345809"/>
            <a:ext cx="9124124" cy="11272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000" dirty="0" smtClean="0">
                <a:solidFill>
                  <a:schemeClr val="bg1">
                    <a:alpha val="20000"/>
                  </a:schemeClr>
                </a:solidFill>
              </a:rPr>
              <a:t>MİSYON</a:t>
            </a:r>
            <a:endParaRPr lang="tr-TR" sz="5000" dirty="0">
              <a:solidFill>
                <a:schemeClr val="bg1">
                  <a:alpha val="2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02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1133</TotalTime>
  <Words>495</Words>
  <Application>Microsoft Office PowerPoint</Application>
  <PresentationFormat>Özel</PresentationFormat>
  <Paragraphs>86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Alper BAYRAKDAR</dc:creator>
  <cp:lastModifiedBy>user</cp:lastModifiedBy>
  <cp:revision>77</cp:revision>
  <dcterms:created xsi:type="dcterms:W3CDTF">2022-11-04T08:14:34Z</dcterms:created>
  <dcterms:modified xsi:type="dcterms:W3CDTF">2023-12-12T07:42:43Z</dcterms:modified>
</cp:coreProperties>
</file>