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24384000" cy="13716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" roundtripDataSignature="AMtx7miDJoJDDO0afcRiR9D0UCSKHFqFZ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71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customschemas.google.com/relationships/presentationmetadata" Target="metadata"/><Relationship Id="rId4" Type="http://schemas.openxmlformats.org/officeDocument/2006/relationships/slide" Target="slides/slide3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2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2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2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2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2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2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2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2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2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tr-T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98ee8713b0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6" name="Google Shape;116;g298ee8713b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8" name="Google Shape;1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 Slaydı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7"/>
          <p:cNvSpPr txBox="1"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alibri"/>
              <a:buNone/>
              <a:defRPr sz="1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7"/>
          <p:cNvSpPr txBox="1"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1pPr>
            <a:lvl2pPr lv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/>
            </a:lvl2pPr>
            <a:lvl3pPr lvl="2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lvl="3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4pPr>
            <a:lvl5pPr lvl="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6pPr>
            <a:lvl7pPr lvl="6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7pPr>
            <a:lvl8pPr lvl="7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8pPr>
            <a:lvl9pPr lvl="8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 ve Dikey Metin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 rot="5400000">
            <a:off x="7840662" y="-2513012"/>
            <a:ext cx="8702676" cy="210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key Başlık ve Metin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 rot="5400000">
            <a:off x="14266862" y="3913188"/>
            <a:ext cx="11623676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 rot="5400000">
            <a:off x="3598862" y="-1192212"/>
            <a:ext cx="11623676" cy="15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 ve İçerik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ölüm Üst Bilgisi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alibri"/>
              <a:buNone/>
              <a:defRPr sz="1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88888"/>
              </a:buClr>
              <a:buSzPts val="4800"/>
              <a:buNone/>
              <a:defRPr sz="4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4000"/>
              <a:buNone/>
              <a:defRPr sz="4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600"/>
              <a:buNone/>
              <a:defRPr sz="3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İki İçerik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body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rşılaştırma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1679578" y="3362326"/>
            <a:ext cx="10315575" cy="164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2"/>
          </p:nvPr>
        </p:nvSpPr>
        <p:spPr>
          <a:xfrm>
            <a:off x="1679578" y="5010150"/>
            <a:ext cx="10315575" cy="7369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body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alnızca Başlık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ş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lı İçerik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1679577" y="914400"/>
            <a:ext cx="7864475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Calibri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6350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1pPr>
            <a:lvl2pPr marL="914400" lvl="1" indent="-584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600"/>
              <a:buChar char="•"/>
              <a:defRPr sz="56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marL="2743200" lvl="5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6pPr>
            <a:lvl7pPr marL="3200400" lvl="6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7pPr>
            <a:lvl8pPr marL="3657600" lvl="7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8pPr>
            <a:lvl9pPr marL="4114800" lvl="8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2"/>
          </p:nvPr>
        </p:nvSpPr>
        <p:spPr>
          <a:xfrm>
            <a:off x="1679577" y="4114800"/>
            <a:ext cx="7864475" cy="7623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lı Resim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1679577" y="914400"/>
            <a:ext cx="7864475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Calibri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>
            <a:spLocks noGrp="1"/>
          </p:cNvSpPr>
          <p:nvPr>
            <p:ph type="pic" idx="2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1679577" y="4114800"/>
            <a:ext cx="7864475" cy="7623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6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0"/>
            <a:ext cx="24384000" cy="1377251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6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6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16" name="Google Shape;16;p6"/>
          <p:cNvSpPr/>
          <p:nvPr/>
        </p:nvSpPr>
        <p:spPr>
          <a:xfrm>
            <a:off x="0" y="13230665"/>
            <a:ext cx="24384000" cy="543911"/>
          </a:xfrm>
          <a:prstGeom prst="rect">
            <a:avLst/>
          </a:prstGeom>
          <a:solidFill>
            <a:srgbClr val="C71F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Google Shape;17;p6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0" y="0"/>
            <a:ext cx="13606073" cy="147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6"/>
          <p:cNvSpPr txBox="1"/>
          <p:nvPr/>
        </p:nvSpPr>
        <p:spPr>
          <a:xfrm>
            <a:off x="0" y="13285458"/>
            <a:ext cx="243839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tr-TR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Kurumsal Gelişim ve Planlama Koordinatörlüğü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"/>
          <p:cNvSpPr/>
          <p:nvPr/>
        </p:nvSpPr>
        <p:spPr>
          <a:xfrm>
            <a:off x="5332180" y="13329605"/>
            <a:ext cx="13716003" cy="386394"/>
          </a:xfrm>
          <a:prstGeom prst="rect">
            <a:avLst/>
          </a:prstGeom>
          <a:solidFill>
            <a:srgbClr val="C71F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5533808" y="13329605"/>
            <a:ext cx="1335907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tr-TR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Kurumsal Gelişim ve Planlama Koordinatörlüğü</a:t>
            </a: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"/>
          <p:cNvSpPr txBox="1">
            <a:spLocks noGrp="1"/>
          </p:cNvSpPr>
          <p:nvPr>
            <p:ph type="subTitle" idx="1"/>
          </p:nvPr>
        </p:nvSpPr>
        <p:spPr>
          <a:xfrm>
            <a:off x="0" y="1472399"/>
            <a:ext cx="24384000" cy="1004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6400"/>
              <a:buNone/>
            </a:pPr>
            <a:r>
              <a:rPr lang="tr-TR" sz="6400" b="1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Program Eğitim Amaçları Nedir?</a:t>
            </a:r>
            <a:endParaRPr dirty="0"/>
          </a:p>
        </p:txBody>
      </p:sp>
      <p:cxnSp>
        <p:nvCxnSpPr>
          <p:cNvPr id="96" name="Google Shape;96;p1"/>
          <p:cNvCxnSpPr/>
          <p:nvPr/>
        </p:nvCxnSpPr>
        <p:spPr>
          <a:xfrm>
            <a:off x="7222443" y="2650007"/>
            <a:ext cx="10734261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97" name="Google Shape;97;p1"/>
          <p:cNvSpPr txBox="1"/>
          <p:nvPr/>
        </p:nvSpPr>
        <p:spPr>
          <a:xfrm>
            <a:off x="8741664" y="3984486"/>
            <a:ext cx="15179040" cy="6503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marR="0" lvl="0" indent="-571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</a:pPr>
            <a:r>
              <a:rPr lang="tr-TR" sz="36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 </a:t>
            </a:r>
            <a:r>
              <a:rPr lang="tr-TR" sz="3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genel ifadesi ile program mezunlarının yakın bir gelecekte </a:t>
            </a:r>
            <a:r>
              <a:rPr lang="tr-TR" sz="36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tr-TR" sz="3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3-5 yıl içinde) erişmeleri beklenen kariyer hedeflerini ve mesleki beklentilerini tanımlayan ifadelerdir. </a:t>
            </a:r>
            <a:endParaRPr dirty="0"/>
          </a:p>
          <a:p>
            <a:pPr marL="571500" marR="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endParaRPr sz="3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571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</a:pPr>
            <a:r>
              <a:rPr lang="tr-TR" sz="3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Diğer bir </a:t>
            </a:r>
            <a:r>
              <a:rPr lang="tr-TR" sz="3600" dirty="0">
                <a:solidFill>
                  <a:schemeClr val="lt1"/>
                </a:solidFill>
              </a:rPr>
              <a:t>deyişle</a:t>
            </a:r>
            <a:r>
              <a:rPr lang="tr-TR" sz="3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bir programın eğitsel misyonunu nasıl </a:t>
            </a:r>
            <a:r>
              <a:rPr lang="tr-TR" sz="36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planlayacağını </a:t>
            </a:r>
            <a:r>
              <a:rPr lang="tr-TR" sz="3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ve paydaşlarının gereksinimlerini nasıl karşılayacağını bildiren </a:t>
            </a:r>
            <a:r>
              <a:rPr lang="tr-TR" sz="3600" b="0" i="0" u="none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açık</a:t>
            </a:r>
            <a:r>
              <a:rPr lang="tr-TR" sz="3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ve </a:t>
            </a:r>
            <a:r>
              <a:rPr lang="tr-TR" sz="3600" b="0" i="0" u="none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genel</a:t>
            </a:r>
            <a:r>
              <a:rPr lang="tr-TR" sz="3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ifadelerdir. </a:t>
            </a:r>
            <a:endParaRPr dirty="0"/>
          </a:p>
        </p:txBody>
      </p:sp>
      <p:sp>
        <p:nvSpPr>
          <p:cNvPr id="98" name="Google Shape;98;p1"/>
          <p:cNvSpPr/>
          <p:nvPr/>
        </p:nvSpPr>
        <p:spPr>
          <a:xfrm>
            <a:off x="-318051" y="3139440"/>
            <a:ext cx="1593244" cy="9539970"/>
          </a:xfrm>
          <a:prstGeom prst="rect">
            <a:avLst/>
          </a:prstGeom>
          <a:solidFill>
            <a:srgbClr val="2C0101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"/>
          <p:cNvSpPr txBox="1"/>
          <p:nvPr/>
        </p:nvSpPr>
        <p:spPr>
          <a:xfrm rot="-5400000">
            <a:off x="-3998446" y="7286198"/>
            <a:ext cx="9124124" cy="1246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tr-TR"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Program Eğitim Amacı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Google Shape;10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0916" y="4457890"/>
            <a:ext cx="5915025" cy="501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/>
          <p:nvPr/>
        </p:nvSpPr>
        <p:spPr>
          <a:xfrm>
            <a:off x="5332180" y="13329605"/>
            <a:ext cx="13716003" cy="386394"/>
          </a:xfrm>
          <a:prstGeom prst="rect">
            <a:avLst/>
          </a:prstGeom>
          <a:solidFill>
            <a:srgbClr val="C71F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5533808" y="13329605"/>
            <a:ext cx="1335907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tr-TR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Kurumsal Gelişim ve Planlama Koordinatörlüğü</a:t>
            </a: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"/>
          <p:cNvSpPr txBox="1">
            <a:spLocks noGrp="1"/>
          </p:cNvSpPr>
          <p:nvPr>
            <p:ph type="subTitle" idx="1"/>
          </p:nvPr>
        </p:nvSpPr>
        <p:spPr>
          <a:xfrm>
            <a:off x="0" y="1472399"/>
            <a:ext cx="24384000" cy="1004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6400"/>
              <a:buNone/>
            </a:pPr>
            <a:r>
              <a:rPr lang="tr-TR" sz="6400" b="1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“Program Eğitim Amaçları” Ne İşe Yarar?</a:t>
            </a:r>
            <a:endParaRPr dirty="0"/>
          </a:p>
        </p:txBody>
      </p:sp>
      <p:cxnSp>
        <p:nvCxnSpPr>
          <p:cNvPr id="108" name="Google Shape;108;p2"/>
          <p:cNvCxnSpPr/>
          <p:nvPr/>
        </p:nvCxnSpPr>
        <p:spPr>
          <a:xfrm>
            <a:off x="7222443" y="2650007"/>
            <a:ext cx="10734261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09" name="Google Shape;109;p2"/>
          <p:cNvSpPr txBox="1"/>
          <p:nvPr/>
        </p:nvSpPr>
        <p:spPr>
          <a:xfrm>
            <a:off x="1275193" y="3300203"/>
            <a:ext cx="23584200" cy="50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</a:pPr>
            <a:r>
              <a:rPr lang="tr-TR" sz="3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Program</a:t>
            </a:r>
            <a:r>
              <a:rPr lang="tr-TR" sz="3600" dirty="0">
                <a:solidFill>
                  <a:schemeClr val="lt1"/>
                </a:solidFill>
              </a:rPr>
              <a:t> </a:t>
            </a:r>
            <a:r>
              <a:rPr lang="tr-TR" sz="3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mezunları</a:t>
            </a:r>
            <a:r>
              <a:rPr lang="tr-TR" sz="3600" dirty="0">
                <a:solidFill>
                  <a:schemeClr val="lt1"/>
                </a:solidFill>
              </a:rPr>
              <a:t>nın</a:t>
            </a:r>
            <a:r>
              <a:rPr lang="tr-TR" sz="3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tr-TR" sz="3600" dirty="0">
                <a:solidFill>
                  <a:schemeClr val="lt1"/>
                </a:solidFill>
              </a:rPr>
              <a:t>sahip olmaları beklenen </a:t>
            </a:r>
            <a:r>
              <a:rPr lang="tr-TR" sz="3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kariyer </a:t>
            </a:r>
            <a:r>
              <a:rPr lang="tr-TR" sz="3600" dirty="0">
                <a:solidFill>
                  <a:schemeClr val="lt1"/>
                </a:solidFill>
              </a:rPr>
              <a:t>hedeflerini elde etmelerine kılavuzluk eder. </a:t>
            </a:r>
            <a:endParaRPr sz="3600" dirty="0">
              <a:solidFill>
                <a:schemeClr val="lt1"/>
              </a:solidFill>
            </a:endParaRPr>
          </a:p>
          <a:p>
            <a:pPr marL="571500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</a:pPr>
            <a:r>
              <a:rPr lang="tr-TR" sz="3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Programın mezunları</a:t>
            </a:r>
            <a:r>
              <a:rPr lang="tr-TR" sz="3600" dirty="0">
                <a:solidFill>
                  <a:schemeClr val="lt1"/>
                </a:solidFill>
              </a:rPr>
              <a:t> ile </a:t>
            </a:r>
            <a:r>
              <a:rPr lang="tr-TR" sz="3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benzer programların mezunları arasındaki kariyer farklılıklarını ortaya koyar.</a:t>
            </a:r>
            <a:endParaRPr sz="3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</a:pPr>
            <a:r>
              <a:rPr lang="tr-TR" sz="3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Programın mezunlarından beklenen kariyer hedefleri</a:t>
            </a:r>
            <a:r>
              <a:rPr lang="tr-TR" sz="3600" dirty="0">
                <a:solidFill>
                  <a:schemeClr val="lt1"/>
                </a:solidFill>
              </a:rPr>
              <a:t> ile ilgili </a:t>
            </a:r>
            <a:r>
              <a:rPr lang="tr-TR" sz="3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paydaş</a:t>
            </a:r>
            <a:r>
              <a:rPr lang="tr-TR" sz="3600" dirty="0">
                <a:solidFill>
                  <a:schemeClr val="lt1"/>
                </a:solidFill>
              </a:rPr>
              <a:t>ların ve toplumun bilgilendirilmesini </a:t>
            </a:r>
            <a:r>
              <a:rPr lang="tr-TR" sz="3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sağlar.</a:t>
            </a:r>
            <a:endParaRPr sz="3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</a:pPr>
            <a:r>
              <a:rPr lang="tr-TR" sz="3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İlgili program eğiticilerin</a:t>
            </a:r>
            <a:r>
              <a:rPr lang="tr-TR" sz="3600" dirty="0">
                <a:solidFill>
                  <a:schemeClr val="lt1"/>
                </a:solidFill>
              </a:rPr>
              <a:t>e;</a:t>
            </a:r>
            <a:endParaRPr sz="3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"/>
          <p:cNvSpPr/>
          <p:nvPr/>
        </p:nvSpPr>
        <p:spPr>
          <a:xfrm>
            <a:off x="-318051" y="3139440"/>
            <a:ext cx="1593244" cy="9539970"/>
          </a:xfrm>
          <a:prstGeom prst="rect">
            <a:avLst/>
          </a:prstGeom>
          <a:solidFill>
            <a:srgbClr val="2C0101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"/>
          <p:cNvSpPr txBox="1"/>
          <p:nvPr/>
        </p:nvSpPr>
        <p:spPr>
          <a:xfrm>
            <a:off x="2309552" y="6670130"/>
            <a:ext cx="18136500" cy="50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* </a:t>
            </a:r>
            <a:r>
              <a:rPr lang="tr-TR" sz="3600" dirty="0">
                <a:solidFill>
                  <a:schemeClr val="lt1"/>
                </a:solidFill>
              </a:rPr>
              <a:t>ö</a:t>
            </a:r>
            <a:r>
              <a:rPr lang="tr-TR" sz="3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ğrencilerden beklen</a:t>
            </a:r>
            <a:r>
              <a:rPr lang="tr-TR" sz="3600" dirty="0">
                <a:solidFill>
                  <a:schemeClr val="lt1"/>
                </a:solidFill>
              </a:rPr>
              <a:t>enleri, </a:t>
            </a:r>
            <a:r>
              <a:rPr lang="tr-TR" sz="3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program çıktı</a:t>
            </a:r>
            <a:r>
              <a:rPr lang="tr-TR" sz="3600" dirty="0">
                <a:solidFill>
                  <a:schemeClr val="lt1"/>
                </a:solidFill>
              </a:rPr>
              <a:t>larını, ders öğrenme çıktılarını ve konu </a:t>
            </a:r>
            <a:r>
              <a:rPr lang="tr-TR" sz="3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kazanımları</a:t>
            </a:r>
            <a:r>
              <a:rPr lang="tr-TR" sz="3600" dirty="0">
                <a:solidFill>
                  <a:schemeClr val="lt1"/>
                </a:solidFill>
              </a:rPr>
              <a:t>nı </a:t>
            </a:r>
            <a:r>
              <a:rPr lang="tr-TR" sz="3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sistemli bir şekilde ifade etme</a:t>
            </a:r>
            <a:r>
              <a:rPr lang="tr-TR" sz="3600" dirty="0">
                <a:solidFill>
                  <a:schemeClr val="lt1"/>
                </a:solidFill>
              </a:rPr>
              <a:t>leri konusunda yol gösterir.</a:t>
            </a:r>
            <a:endParaRPr sz="3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6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* </a:t>
            </a:r>
            <a:r>
              <a:rPr lang="tr-TR" sz="3600" dirty="0">
                <a:solidFill>
                  <a:schemeClr val="lt1"/>
                </a:solidFill>
              </a:rPr>
              <a:t>o</a:t>
            </a:r>
            <a:r>
              <a:rPr lang="tr-TR" sz="3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rtak bir program ana hedefine </a:t>
            </a:r>
            <a:r>
              <a:rPr lang="tr-TR" sz="36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odaklan</a:t>
            </a:r>
            <a:r>
              <a:rPr lang="tr-TR" sz="3600" dirty="0" smtClean="0">
                <a:solidFill>
                  <a:schemeClr val="lt1"/>
                </a:solidFill>
              </a:rPr>
              <a:t>malarına </a:t>
            </a:r>
            <a:r>
              <a:rPr lang="tr-TR" sz="3600" dirty="0">
                <a:solidFill>
                  <a:schemeClr val="lt1"/>
                </a:solidFill>
              </a:rPr>
              <a:t>destek olur.</a:t>
            </a:r>
            <a:endParaRPr sz="3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6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* </a:t>
            </a:r>
            <a:r>
              <a:rPr lang="tr-TR" sz="3600" dirty="0">
                <a:solidFill>
                  <a:schemeClr val="lt1"/>
                </a:solidFill>
              </a:rPr>
              <a:t>p</a:t>
            </a:r>
            <a:r>
              <a:rPr lang="tr-TR" sz="3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rogramda kullanılacak öğretim yöntemleri, öğretim süreçleri ve öğretimin değerlendirmesi</a:t>
            </a:r>
            <a:r>
              <a:rPr lang="tr-TR" sz="3600" dirty="0">
                <a:solidFill>
                  <a:schemeClr val="lt1"/>
                </a:solidFill>
              </a:rPr>
              <a:t> hususunda yardımcı olur.</a:t>
            </a:r>
            <a:endParaRPr sz="3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"/>
          <p:cNvSpPr txBox="1"/>
          <p:nvPr/>
        </p:nvSpPr>
        <p:spPr>
          <a:xfrm rot="-5400000">
            <a:off x="-3998446" y="7286198"/>
            <a:ext cx="9124124" cy="1246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tr-TR"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Program Eğitim Amacı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Google Shape;11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6704" y="6577156"/>
            <a:ext cx="6102254" cy="61022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98ee8713b0_0_0"/>
          <p:cNvSpPr/>
          <p:nvPr/>
        </p:nvSpPr>
        <p:spPr>
          <a:xfrm>
            <a:off x="5332180" y="13329605"/>
            <a:ext cx="13716000" cy="386400"/>
          </a:xfrm>
          <a:prstGeom prst="rect">
            <a:avLst/>
          </a:prstGeom>
          <a:solidFill>
            <a:srgbClr val="C71F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g298ee8713b0_0_0"/>
          <p:cNvSpPr txBox="1"/>
          <p:nvPr/>
        </p:nvSpPr>
        <p:spPr>
          <a:xfrm>
            <a:off x="5533808" y="13329605"/>
            <a:ext cx="13359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tr-TR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Kurumsal Gelişim ve Planlama Koordinatörlüğü</a:t>
            </a: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g298ee8713b0_0_0"/>
          <p:cNvSpPr txBox="1">
            <a:spLocks noGrp="1"/>
          </p:cNvSpPr>
          <p:nvPr>
            <p:ph type="subTitle" idx="1"/>
          </p:nvPr>
        </p:nvSpPr>
        <p:spPr>
          <a:xfrm>
            <a:off x="0" y="1472399"/>
            <a:ext cx="24384000" cy="10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6400"/>
              <a:buNone/>
            </a:pPr>
            <a:r>
              <a:rPr lang="tr-TR" sz="6400" b="1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Program Eğitim Amaçları Nasıl Belirlenmelidir?</a:t>
            </a:r>
            <a:endParaRPr dirty="0"/>
          </a:p>
        </p:txBody>
      </p:sp>
      <p:cxnSp>
        <p:nvCxnSpPr>
          <p:cNvPr id="121" name="Google Shape;121;g298ee8713b0_0_0"/>
          <p:cNvCxnSpPr/>
          <p:nvPr/>
        </p:nvCxnSpPr>
        <p:spPr>
          <a:xfrm>
            <a:off x="7222443" y="2650007"/>
            <a:ext cx="107343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22" name="Google Shape;122;g298ee8713b0_0_0"/>
          <p:cNvSpPr txBox="1"/>
          <p:nvPr/>
        </p:nvSpPr>
        <p:spPr>
          <a:xfrm>
            <a:off x="2296914" y="3139440"/>
            <a:ext cx="20819117" cy="9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None/>
            </a:pPr>
            <a:endParaRPr dirty="0"/>
          </a:p>
          <a:p>
            <a:pPr marL="457200" marR="0" lvl="0" indent="-457200" algn="l" rtl="0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</a:pPr>
            <a:r>
              <a:rPr lang="tr-TR" sz="3600" dirty="0">
                <a:solidFill>
                  <a:schemeClr val="lt1"/>
                </a:solidFill>
              </a:rPr>
              <a:t>“</a:t>
            </a:r>
            <a:r>
              <a:rPr lang="tr-TR" sz="3600" dirty="0">
                <a:solidFill>
                  <a:srgbClr val="FF9900"/>
                </a:solidFill>
              </a:rPr>
              <a:t>Nasıl bir mezun istiyoruz?</a:t>
            </a:r>
            <a:r>
              <a:rPr lang="tr-TR" sz="3600" dirty="0">
                <a:solidFill>
                  <a:schemeClr val="lt1"/>
                </a:solidFill>
              </a:rPr>
              <a:t>” sorusuna cevap oluşturmalı,</a:t>
            </a:r>
            <a:endParaRPr sz="3600" dirty="0">
              <a:solidFill>
                <a:schemeClr val="lt1"/>
              </a:solidFill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</a:pPr>
            <a:r>
              <a:rPr lang="tr-TR" sz="3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öğrencilerin mezuniyetten sonraki yakın gelecekte (3-5 yıl) erişmeleri beklenen kariyer hedefleri ve mesleki beklentilerine odaklan</a:t>
            </a:r>
            <a:r>
              <a:rPr lang="tr-TR" sz="3600" dirty="0">
                <a:solidFill>
                  <a:schemeClr val="lt1"/>
                </a:solidFill>
              </a:rPr>
              <a:t>malı</a:t>
            </a:r>
            <a:r>
              <a:rPr lang="tr-TR" sz="3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endParaRPr sz="3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</a:pPr>
            <a:r>
              <a:rPr lang="tr-TR" sz="3600" dirty="0">
                <a:solidFill>
                  <a:schemeClr val="lt1"/>
                </a:solidFill>
              </a:rPr>
              <a:t>ü</a:t>
            </a:r>
            <a:r>
              <a:rPr lang="tr-TR" sz="3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niversitenin</a:t>
            </a:r>
            <a:r>
              <a:rPr lang="tr-TR" sz="3600" dirty="0">
                <a:solidFill>
                  <a:schemeClr val="lt1"/>
                </a:solidFill>
              </a:rPr>
              <a:t>, f</a:t>
            </a:r>
            <a:r>
              <a:rPr lang="tr-TR" sz="3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akültenin</a:t>
            </a:r>
            <a:r>
              <a:rPr lang="tr-TR" sz="3600" dirty="0">
                <a:solidFill>
                  <a:schemeClr val="lt1"/>
                </a:solidFill>
              </a:rPr>
              <a:t>, </a:t>
            </a:r>
            <a:r>
              <a:rPr lang="tr-TR" sz="3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bölümün misyonu</a:t>
            </a:r>
            <a:r>
              <a:rPr lang="tr-TR" sz="3600" dirty="0">
                <a:solidFill>
                  <a:schemeClr val="lt1"/>
                </a:solidFill>
              </a:rPr>
              <a:t> ile</a:t>
            </a:r>
            <a:r>
              <a:rPr lang="tr-TR" sz="3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uyumlu olma</a:t>
            </a:r>
            <a:r>
              <a:rPr lang="tr-TR" sz="3600" dirty="0">
                <a:solidFill>
                  <a:schemeClr val="lt1"/>
                </a:solidFill>
              </a:rPr>
              <a:t>lı,</a:t>
            </a:r>
            <a:endParaRPr sz="3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</a:pPr>
            <a:r>
              <a:rPr lang="tr-TR" sz="3600" dirty="0">
                <a:solidFill>
                  <a:schemeClr val="lt1"/>
                </a:solidFill>
              </a:rPr>
              <a:t>i</a:t>
            </a:r>
            <a:r>
              <a:rPr lang="tr-TR" sz="3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ç ve dış paydaşlar sürece dahil edilme</a:t>
            </a:r>
            <a:r>
              <a:rPr lang="tr-TR" sz="3600" dirty="0">
                <a:solidFill>
                  <a:schemeClr val="lt1"/>
                </a:solidFill>
              </a:rPr>
              <a:t>li,</a:t>
            </a:r>
            <a:endParaRPr sz="3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</a:pPr>
            <a:r>
              <a:rPr lang="tr-TR" sz="3600" dirty="0">
                <a:solidFill>
                  <a:schemeClr val="lt1"/>
                </a:solidFill>
              </a:rPr>
              <a:t>k</a:t>
            </a:r>
            <a:r>
              <a:rPr lang="tr-TR" sz="3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olayca erişilebilecek bir şekilde yayı</a:t>
            </a:r>
            <a:r>
              <a:rPr lang="tr-TR" sz="3600" dirty="0">
                <a:solidFill>
                  <a:schemeClr val="lt1"/>
                </a:solidFill>
              </a:rPr>
              <a:t>mlanmalı,</a:t>
            </a:r>
            <a:endParaRPr sz="3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</a:pPr>
            <a:r>
              <a:rPr lang="tr-TR" sz="3600" dirty="0">
                <a:solidFill>
                  <a:schemeClr val="lt1"/>
                </a:solidFill>
              </a:rPr>
              <a:t>ç</a:t>
            </a:r>
            <a:r>
              <a:rPr lang="tr-TR" sz="3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ok sayıda amaç yerine</a:t>
            </a:r>
            <a:r>
              <a:rPr lang="tr-TR" sz="3600" dirty="0">
                <a:solidFill>
                  <a:schemeClr val="lt1"/>
                </a:solidFill>
              </a:rPr>
              <a:t>, </a:t>
            </a:r>
            <a:r>
              <a:rPr lang="tr-TR" sz="3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az sayıda genel ve kısa yazılma</a:t>
            </a:r>
            <a:r>
              <a:rPr lang="tr-TR" sz="3600" dirty="0">
                <a:solidFill>
                  <a:schemeClr val="lt1"/>
                </a:solidFill>
              </a:rPr>
              <a:t>lıdır</a:t>
            </a:r>
            <a:r>
              <a:rPr lang="tr-TR" sz="3600" dirty="0" smtClean="0">
                <a:solidFill>
                  <a:schemeClr val="lt1"/>
                </a:solidFill>
              </a:rPr>
              <a:t>.</a:t>
            </a:r>
            <a:endParaRPr sz="3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g298ee8713b0_0_0"/>
          <p:cNvSpPr/>
          <p:nvPr/>
        </p:nvSpPr>
        <p:spPr>
          <a:xfrm>
            <a:off x="-318051" y="3139440"/>
            <a:ext cx="1593300" cy="9540000"/>
          </a:xfrm>
          <a:prstGeom prst="rect">
            <a:avLst/>
          </a:prstGeom>
          <a:solidFill>
            <a:srgbClr val="2C0101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g298ee8713b0_0_0"/>
          <p:cNvSpPr txBox="1"/>
          <p:nvPr/>
        </p:nvSpPr>
        <p:spPr>
          <a:xfrm rot="-5400000">
            <a:off x="-3998446" y="7286198"/>
            <a:ext cx="9124124" cy="1246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tr-TR"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Program Eğitim Amacı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g298ee8713b0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6075152" y="8581896"/>
            <a:ext cx="8308848" cy="4532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"/>
          <p:cNvSpPr/>
          <p:nvPr/>
        </p:nvSpPr>
        <p:spPr>
          <a:xfrm>
            <a:off x="5332180" y="13329605"/>
            <a:ext cx="13716003" cy="386394"/>
          </a:xfrm>
          <a:prstGeom prst="rect">
            <a:avLst/>
          </a:prstGeom>
          <a:solidFill>
            <a:srgbClr val="C71F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4"/>
          <p:cNvSpPr txBox="1"/>
          <p:nvPr/>
        </p:nvSpPr>
        <p:spPr>
          <a:xfrm>
            <a:off x="5533808" y="13329605"/>
            <a:ext cx="1335907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tr-TR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Kurumsal Gelişim ve Planlama Koordinatörlüğü</a:t>
            </a: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4"/>
          <p:cNvSpPr txBox="1">
            <a:spLocks noGrp="1"/>
          </p:cNvSpPr>
          <p:nvPr>
            <p:ph type="subTitle" idx="1"/>
          </p:nvPr>
        </p:nvSpPr>
        <p:spPr>
          <a:xfrm>
            <a:off x="-1825" y="911448"/>
            <a:ext cx="24384000" cy="19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6919"/>
              <a:buNone/>
            </a:pPr>
            <a:r>
              <a:rPr lang="tr-TR" sz="6400" b="1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Program Eğitim Amaçları Belirlenirken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6919"/>
              <a:buNone/>
            </a:pPr>
            <a:r>
              <a:rPr lang="tr-TR" sz="6400" b="1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En Sık Yapılan Hatalar Nelerdir?</a:t>
            </a:r>
            <a:endParaRPr dirty="0"/>
          </a:p>
        </p:txBody>
      </p:sp>
      <p:cxnSp>
        <p:nvCxnSpPr>
          <p:cNvPr id="133" name="Google Shape;133;p4"/>
          <p:cNvCxnSpPr/>
          <p:nvPr/>
        </p:nvCxnSpPr>
        <p:spPr>
          <a:xfrm>
            <a:off x="7222443" y="2650007"/>
            <a:ext cx="10734261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34" name="Google Shape;134;p4"/>
          <p:cNvSpPr txBox="1"/>
          <p:nvPr/>
        </p:nvSpPr>
        <p:spPr>
          <a:xfrm>
            <a:off x="2269900" y="3139451"/>
            <a:ext cx="21359400" cy="86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</a:pPr>
            <a:r>
              <a:rPr lang="tr-TR" sz="3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Programın misyonu şeklinde ifade edilmesi,</a:t>
            </a:r>
            <a:endParaRPr sz="3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</a:pPr>
            <a:r>
              <a:rPr lang="tr-TR" sz="3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Program çıktılarına benzer </a:t>
            </a:r>
            <a:r>
              <a:rPr lang="tr-TR" sz="3600" dirty="0" smtClean="0">
                <a:solidFill>
                  <a:schemeClr val="lt1"/>
                </a:solidFill>
              </a:rPr>
              <a:t>yazılması</a:t>
            </a:r>
            <a:r>
              <a:rPr lang="tr-TR" sz="3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endParaRPr sz="3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</a:pPr>
            <a:r>
              <a:rPr lang="tr-TR" sz="3600" dirty="0">
                <a:solidFill>
                  <a:schemeClr val="lt1"/>
                </a:solidFill>
              </a:rPr>
              <a:t>P</a:t>
            </a:r>
            <a:r>
              <a:rPr lang="tr-TR" sz="3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rogram çıktılarını çağrıştıracak şekilde hazırlanması,</a:t>
            </a:r>
            <a:endParaRPr sz="3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</a:pPr>
            <a:r>
              <a:rPr lang="tr-TR" sz="3600" dirty="0">
                <a:solidFill>
                  <a:schemeClr val="lt1"/>
                </a:solidFill>
              </a:rPr>
              <a:t>Ölçme ve değerlendirme sisteminin sürece dahil edilmemesi,</a:t>
            </a:r>
            <a:endParaRPr sz="3600" dirty="0">
              <a:solidFill>
                <a:schemeClr val="lt1"/>
              </a:solidFill>
            </a:endParaRPr>
          </a:p>
          <a:p>
            <a:pPr marL="571500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</a:pPr>
            <a:r>
              <a:rPr lang="tr-TR" sz="3600" dirty="0">
                <a:solidFill>
                  <a:schemeClr val="lt1"/>
                </a:solidFill>
              </a:rPr>
              <a:t>Program eğitim amaçlarının;</a:t>
            </a:r>
            <a:endParaRPr sz="3600" dirty="0">
              <a:solidFill>
                <a:schemeClr val="lt1"/>
              </a:solidFill>
            </a:endParaRPr>
          </a:p>
          <a:p>
            <a:pPr marL="1079500" lvl="4" indent="-366713">
              <a:lnSpc>
                <a:spcPct val="150000"/>
              </a:lnSpc>
              <a:buClr>
                <a:schemeClr val="lt1"/>
              </a:buClr>
              <a:buSzPts val="3600"/>
              <a:buChar char="○"/>
            </a:pPr>
            <a:r>
              <a:rPr lang="tr-TR" sz="3600" dirty="0" smtClean="0">
                <a:solidFill>
                  <a:schemeClr val="lt1"/>
                </a:solidFill>
              </a:rPr>
              <a:t>hazırlanması</a:t>
            </a:r>
            <a:r>
              <a:rPr lang="tr-TR" sz="3600" dirty="0">
                <a:solidFill>
                  <a:schemeClr val="lt1"/>
                </a:solidFill>
              </a:rPr>
              <a:t>, </a:t>
            </a:r>
            <a:endParaRPr sz="3600" dirty="0">
              <a:solidFill>
                <a:schemeClr val="lt1"/>
              </a:solidFill>
            </a:endParaRPr>
          </a:p>
          <a:p>
            <a:pPr marL="1079500" lvl="4" indent="-366713">
              <a:lnSpc>
                <a:spcPct val="150000"/>
              </a:lnSpc>
              <a:buClr>
                <a:schemeClr val="lt1"/>
              </a:buClr>
              <a:buSzPts val="3600"/>
              <a:buChar char="○"/>
            </a:pPr>
            <a:r>
              <a:rPr lang="tr-TR" sz="3600" dirty="0">
                <a:solidFill>
                  <a:schemeClr val="lt1"/>
                </a:solidFill>
              </a:rPr>
              <a:t>yazılması, </a:t>
            </a:r>
            <a:endParaRPr sz="3600" dirty="0">
              <a:solidFill>
                <a:schemeClr val="lt1"/>
              </a:solidFill>
            </a:endParaRPr>
          </a:p>
          <a:p>
            <a:pPr marL="1079500" lvl="4" indent="-366713">
              <a:lnSpc>
                <a:spcPct val="150000"/>
              </a:lnSpc>
              <a:buClr>
                <a:schemeClr val="lt1"/>
              </a:buClr>
              <a:buSzPts val="3600"/>
              <a:buChar char="○"/>
            </a:pPr>
            <a:r>
              <a:rPr lang="tr-TR" sz="3600" dirty="0">
                <a:solidFill>
                  <a:schemeClr val="lt1"/>
                </a:solidFill>
              </a:rPr>
              <a:t>gözden geçirilmesi/güncellenmesi,</a:t>
            </a:r>
            <a:endParaRPr sz="3600" dirty="0">
              <a:solidFill>
                <a:schemeClr val="lt1"/>
              </a:solidFill>
            </a:endParaRPr>
          </a:p>
          <a:p>
            <a:pPr marL="1079500" lvl="4" indent="-366713">
              <a:lnSpc>
                <a:spcPct val="150000"/>
              </a:lnSpc>
              <a:buClr>
                <a:schemeClr val="lt1"/>
              </a:buClr>
              <a:buSzPts val="3600"/>
              <a:buChar char="○"/>
            </a:pPr>
            <a:r>
              <a:rPr lang="tr-TR" sz="3600" dirty="0">
                <a:solidFill>
                  <a:schemeClr val="lt1"/>
                </a:solidFill>
              </a:rPr>
              <a:t>nihai halinin verilmesi </a:t>
            </a:r>
            <a:r>
              <a:rPr lang="tr-TR" sz="3600" dirty="0" smtClean="0">
                <a:solidFill>
                  <a:schemeClr val="lt1"/>
                </a:solidFill>
              </a:rPr>
              <a:t>aşamalarında</a:t>
            </a:r>
          </a:p>
          <a:p>
            <a:pPr marL="457200" marR="0" lvl="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</a:pPr>
            <a:r>
              <a:rPr lang="tr-TR" sz="3600" dirty="0" smtClean="0">
                <a:solidFill>
                  <a:schemeClr val="lt1"/>
                </a:solidFill>
              </a:rPr>
              <a:t>paydaş </a:t>
            </a:r>
            <a:r>
              <a:rPr lang="tr-TR" sz="3600" dirty="0">
                <a:solidFill>
                  <a:schemeClr val="lt1"/>
                </a:solidFill>
              </a:rPr>
              <a:t>katılımının sağlanmaması.</a:t>
            </a:r>
            <a:endParaRPr sz="3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4"/>
          <p:cNvSpPr/>
          <p:nvPr/>
        </p:nvSpPr>
        <p:spPr>
          <a:xfrm>
            <a:off x="-318051" y="3139440"/>
            <a:ext cx="1593244" cy="9539970"/>
          </a:xfrm>
          <a:prstGeom prst="rect">
            <a:avLst/>
          </a:prstGeom>
          <a:solidFill>
            <a:srgbClr val="2C0101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4"/>
          <p:cNvSpPr txBox="1"/>
          <p:nvPr/>
        </p:nvSpPr>
        <p:spPr>
          <a:xfrm rot="-5400000">
            <a:off x="-3998446" y="7286198"/>
            <a:ext cx="9124124" cy="1246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tr-TR"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Program Eğitim Amacı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45648" y="3618830"/>
            <a:ext cx="5791200" cy="579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"/>
          <p:cNvSpPr/>
          <p:nvPr/>
        </p:nvSpPr>
        <p:spPr>
          <a:xfrm>
            <a:off x="5332180" y="13329605"/>
            <a:ext cx="13716003" cy="386394"/>
          </a:xfrm>
          <a:prstGeom prst="rect">
            <a:avLst/>
          </a:prstGeom>
          <a:solidFill>
            <a:srgbClr val="C71F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5"/>
          <p:cNvSpPr txBox="1"/>
          <p:nvPr/>
        </p:nvSpPr>
        <p:spPr>
          <a:xfrm>
            <a:off x="5533808" y="13329605"/>
            <a:ext cx="1335907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tr-TR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Kurumsal Gelişim ve Planlama Koordinatörlüğü</a:t>
            </a: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5"/>
          <p:cNvSpPr txBox="1">
            <a:spLocks noGrp="1"/>
          </p:cNvSpPr>
          <p:nvPr>
            <p:ph type="subTitle" idx="1"/>
          </p:nvPr>
        </p:nvSpPr>
        <p:spPr>
          <a:xfrm>
            <a:off x="0" y="1472399"/>
            <a:ext cx="24384000" cy="1004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6400"/>
              <a:buNone/>
            </a:pPr>
            <a:r>
              <a:rPr lang="tr-TR" sz="6400" b="1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Program Eğitim Amaçları Nasıl Olmalıdır?</a:t>
            </a:r>
            <a:endParaRPr dirty="0"/>
          </a:p>
        </p:txBody>
      </p:sp>
      <p:cxnSp>
        <p:nvCxnSpPr>
          <p:cNvPr id="145" name="Google Shape;145;p5"/>
          <p:cNvCxnSpPr/>
          <p:nvPr/>
        </p:nvCxnSpPr>
        <p:spPr>
          <a:xfrm>
            <a:off x="7222443" y="2650007"/>
            <a:ext cx="10734261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46" name="Google Shape;146;p5"/>
          <p:cNvSpPr txBox="1"/>
          <p:nvPr/>
        </p:nvSpPr>
        <p:spPr>
          <a:xfrm>
            <a:off x="4722373" y="4578743"/>
            <a:ext cx="15734400" cy="57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❖"/>
            </a:pPr>
            <a:r>
              <a:rPr lang="tr-TR" sz="3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Spesifik, kesin ve net</a:t>
            </a:r>
            <a:endParaRPr sz="3600" dirty="0">
              <a:solidFill>
                <a:schemeClr val="lt1"/>
              </a:solidFill>
            </a:endParaRPr>
          </a:p>
          <a:p>
            <a:pPr marL="457200" marR="0" lvl="0" indent="-4572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❖"/>
            </a:pPr>
            <a:r>
              <a:rPr lang="tr-TR" sz="3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Ölçülebilir</a:t>
            </a:r>
            <a:endParaRPr dirty="0"/>
          </a:p>
          <a:p>
            <a:pPr marL="457200" marR="0" lvl="0" indent="-4572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❖"/>
            </a:pPr>
            <a:r>
              <a:rPr lang="tr-TR" sz="3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Ulaşılabilir, gerçekçi ve elde edilebilir</a:t>
            </a:r>
            <a:endParaRPr sz="3600" dirty="0">
              <a:solidFill>
                <a:schemeClr val="lt1"/>
              </a:solidFill>
            </a:endParaRPr>
          </a:p>
          <a:p>
            <a:pPr marL="457200" marR="0" lvl="0" indent="-4572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❖"/>
            </a:pPr>
            <a:r>
              <a:rPr lang="tr-TR" sz="3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İlgili, amaca hizmet eden</a:t>
            </a:r>
            <a:endParaRPr sz="3600" dirty="0">
              <a:solidFill>
                <a:schemeClr val="lt1"/>
              </a:solidFill>
            </a:endParaRPr>
          </a:p>
          <a:p>
            <a:pPr marL="457200" marR="0" lvl="0" indent="-4572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❖"/>
            </a:pPr>
            <a:r>
              <a:rPr lang="tr-TR" sz="3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Net bir zaman takviminde erişilebilir</a:t>
            </a:r>
            <a:endParaRPr dirty="0"/>
          </a:p>
        </p:txBody>
      </p:sp>
      <p:sp>
        <p:nvSpPr>
          <p:cNvPr id="147" name="Google Shape;147;p5"/>
          <p:cNvSpPr/>
          <p:nvPr/>
        </p:nvSpPr>
        <p:spPr>
          <a:xfrm>
            <a:off x="-318051" y="3139440"/>
            <a:ext cx="1593244" cy="9539970"/>
          </a:xfrm>
          <a:prstGeom prst="rect">
            <a:avLst/>
          </a:prstGeom>
          <a:solidFill>
            <a:srgbClr val="2C0101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5"/>
          <p:cNvSpPr txBox="1"/>
          <p:nvPr/>
        </p:nvSpPr>
        <p:spPr>
          <a:xfrm rot="-5400000">
            <a:off x="-3998446" y="7286198"/>
            <a:ext cx="9124124" cy="1246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tr-TR"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Program Eğitim Amacı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5"/>
          <p:cNvSpPr txBox="1"/>
          <p:nvPr/>
        </p:nvSpPr>
        <p:spPr>
          <a:xfrm>
            <a:off x="6198100" y="3158300"/>
            <a:ext cx="12474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 b="1" dirty="0">
                <a:solidFill>
                  <a:schemeClr val="lt1"/>
                </a:solidFill>
              </a:rPr>
              <a:t>SMART </a:t>
            </a:r>
            <a:r>
              <a:rPr lang="tr-TR" sz="3600" dirty="0">
                <a:solidFill>
                  <a:schemeClr val="lt1"/>
                </a:solidFill>
              </a:rPr>
              <a:t>Yaklaşımı temel alınmalıdır.</a:t>
            </a:r>
            <a:endParaRPr sz="3600" dirty="0">
              <a:solidFill>
                <a:schemeClr val="lt1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118" y="9148263"/>
            <a:ext cx="19258261" cy="365164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eması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344</Words>
  <Application>Microsoft Office PowerPoint</Application>
  <PresentationFormat>Özel</PresentationFormat>
  <Paragraphs>49</Paragraphs>
  <Slides>5</Slides>
  <Notes>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Alper BAYRAKDAR</dc:creator>
  <cp:lastModifiedBy>user</cp:lastModifiedBy>
  <cp:revision>7</cp:revision>
  <dcterms:created xsi:type="dcterms:W3CDTF">2022-11-04T08:14:34Z</dcterms:created>
  <dcterms:modified xsi:type="dcterms:W3CDTF">2023-12-12T07:50:44Z</dcterms:modified>
</cp:coreProperties>
</file>