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89" r:id="rId2"/>
    <p:sldId id="288" r:id="rId3"/>
    <p:sldId id="291" r:id="rId4"/>
    <p:sldId id="292" r:id="rId5"/>
    <p:sldId id="293" r:id="rId6"/>
    <p:sldId id="305" r:id="rId7"/>
    <p:sldId id="290" r:id="rId8"/>
    <p:sldId id="284" r:id="rId9"/>
    <p:sldId id="285" r:id="rId10"/>
    <p:sldId id="286" r:id="rId11"/>
    <p:sldId id="287" r:id="rId12"/>
    <p:sldId id="303" r:id="rId13"/>
    <p:sldId id="296" r:id="rId14"/>
    <p:sldId id="297" r:id="rId15"/>
    <p:sldId id="298" r:id="rId16"/>
    <p:sldId id="299" r:id="rId17"/>
    <p:sldId id="301" r:id="rId18"/>
    <p:sldId id="300" r:id="rId19"/>
    <p:sldId id="302" r:id="rId20"/>
    <p:sldId id="304" r:id="rId21"/>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585E721-4106-45C4-9A83-6CB95515AD34}">
          <p14:sldIdLst>
            <p14:sldId id="289"/>
            <p14:sldId id="288"/>
            <p14:sldId id="291"/>
            <p14:sldId id="292"/>
            <p14:sldId id="293"/>
            <p14:sldId id="305"/>
          </p14:sldIdLst>
        </p14:section>
        <p14:section name="Amaç-Hedefler" id="{2F196FA6-B973-4097-8F5A-92347DEF2E36}">
          <p14:sldIdLst>
            <p14:sldId id="290"/>
            <p14:sldId id="284"/>
            <p14:sldId id="285"/>
            <p14:sldId id="286"/>
            <p14:sldId id="287"/>
          </p14:sldIdLst>
        </p14:section>
        <p14:section name="Temel Değerler" id="{0647B2EB-3A12-4541-8C59-B648DF47E928}">
          <p14:sldIdLst>
            <p14:sldId id="303"/>
          </p14:sldIdLst>
        </p14:section>
        <p14:section name="Politikalar" id="{6A948056-37C5-4FDD-8FF9-E250ABE431CC}">
          <p14:sldIdLst>
            <p14:sldId id="296"/>
            <p14:sldId id="297"/>
            <p14:sldId id="298"/>
            <p14:sldId id="299"/>
            <p14:sldId id="301"/>
            <p14:sldId id="300"/>
            <p14:sldId id="302"/>
            <p14:sldId id="3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704"/>
    <a:srgbClr val="AD13B1"/>
    <a:srgbClr val="2C0101"/>
    <a:srgbClr val="FFC9C9"/>
    <a:srgbClr val="8FAADC"/>
    <a:srgbClr val="4472C4"/>
    <a:srgbClr val="F4B183"/>
    <a:srgbClr val="ED7D31"/>
    <a:srgbClr val="FFD96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4271" autoAdjust="0"/>
  </p:normalViewPr>
  <p:slideViewPr>
    <p:cSldViewPr snapToGrid="0">
      <p:cViewPr varScale="1">
        <p:scale>
          <a:sx n="53" d="100"/>
          <a:sy n="53" d="100"/>
        </p:scale>
        <p:origin x="9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E839B-A652-804B-96DC-716C94FA0FB6}" type="datetimeFigureOut">
              <a:rPr lang="en-TR" smtClean="0"/>
              <a:t>12/12/2023</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9D65D-949F-094B-B49C-06CDEB6C02EF}" type="slidenum">
              <a:rPr lang="en-TR" smtClean="0"/>
              <a:t>‹#›</a:t>
            </a:fld>
            <a:endParaRPr lang="en-TR"/>
          </a:p>
        </p:txBody>
      </p:sp>
    </p:spTree>
    <p:extLst>
      <p:ext uri="{BB962C8B-B14F-4D97-AF65-F5344CB8AC3E}">
        <p14:creationId xmlns:p14="http://schemas.microsoft.com/office/powerpoint/2010/main" val="4006024812"/>
      </p:ext>
    </p:extLst>
  </p:cSld>
  <p:clrMap bg1="lt1" tx1="dk1" bg2="lt2" tx2="dk2" accent1="accent1" accent2="accent2" accent3="accent3" accent4="accent4" accent5="accent5" accent6="accent6" hlink="hlink" folHlink="folHlink"/>
  <p:notesStyle>
    <a:lvl1pPr marL="0" algn="l" defTabSz="1316622" rtl="0" eaLnBrk="1" latinLnBrk="0" hangingPunct="1">
      <a:defRPr sz="1728" kern="1200">
        <a:solidFill>
          <a:schemeClr val="tx1"/>
        </a:solidFill>
        <a:latin typeface="+mn-lt"/>
        <a:ea typeface="+mn-ea"/>
        <a:cs typeface="+mn-cs"/>
      </a:defRPr>
    </a:lvl1pPr>
    <a:lvl2pPr marL="658310" algn="l" defTabSz="1316622" rtl="0" eaLnBrk="1" latinLnBrk="0" hangingPunct="1">
      <a:defRPr sz="1728" kern="1200">
        <a:solidFill>
          <a:schemeClr val="tx1"/>
        </a:solidFill>
        <a:latin typeface="+mn-lt"/>
        <a:ea typeface="+mn-ea"/>
        <a:cs typeface="+mn-cs"/>
      </a:defRPr>
    </a:lvl2pPr>
    <a:lvl3pPr marL="1316622" algn="l" defTabSz="1316622" rtl="0" eaLnBrk="1" latinLnBrk="0" hangingPunct="1">
      <a:defRPr sz="1728" kern="1200">
        <a:solidFill>
          <a:schemeClr val="tx1"/>
        </a:solidFill>
        <a:latin typeface="+mn-lt"/>
        <a:ea typeface="+mn-ea"/>
        <a:cs typeface="+mn-cs"/>
      </a:defRPr>
    </a:lvl3pPr>
    <a:lvl4pPr marL="1974932" algn="l" defTabSz="1316622" rtl="0" eaLnBrk="1" latinLnBrk="0" hangingPunct="1">
      <a:defRPr sz="1728" kern="1200">
        <a:solidFill>
          <a:schemeClr val="tx1"/>
        </a:solidFill>
        <a:latin typeface="+mn-lt"/>
        <a:ea typeface="+mn-ea"/>
        <a:cs typeface="+mn-cs"/>
      </a:defRPr>
    </a:lvl4pPr>
    <a:lvl5pPr marL="2633241" algn="l" defTabSz="1316622" rtl="0" eaLnBrk="1" latinLnBrk="0" hangingPunct="1">
      <a:defRPr sz="1728" kern="1200">
        <a:solidFill>
          <a:schemeClr val="tx1"/>
        </a:solidFill>
        <a:latin typeface="+mn-lt"/>
        <a:ea typeface="+mn-ea"/>
        <a:cs typeface="+mn-cs"/>
      </a:defRPr>
    </a:lvl5pPr>
    <a:lvl6pPr marL="3291551" algn="l" defTabSz="1316622" rtl="0" eaLnBrk="1" latinLnBrk="0" hangingPunct="1">
      <a:defRPr sz="1728" kern="1200">
        <a:solidFill>
          <a:schemeClr val="tx1"/>
        </a:solidFill>
        <a:latin typeface="+mn-lt"/>
        <a:ea typeface="+mn-ea"/>
        <a:cs typeface="+mn-cs"/>
      </a:defRPr>
    </a:lvl6pPr>
    <a:lvl7pPr marL="3949863" algn="l" defTabSz="1316622" rtl="0" eaLnBrk="1" latinLnBrk="0" hangingPunct="1">
      <a:defRPr sz="1728" kern="1200">
        <a:solidFill>
          <a:schemeClr val="tx1"/>
        </a:solidFill>
        <a:latin typeface="+mn-lt"/>
        <a:ea typeface="+mn-ea"/>
        <a:cs typeface="+mn-cs"/>
      </a:defRPr>
    </a:lvl7pPr>
    <a:lvl8pPr marL="4608173" algn="l" defTabSz="1316622" rtl="0" eaLnBrk="1" latinLnBrk="0" hangingPunct="1">
      <a:defRPr sz="1728" kern="1200">
        <a:solidFill>
          <a:schemeClr val="tx1"/>
        </a:solidFill>
        <a:latin typeface="+mn-lt"/>
        <a:ea typeface="+mn-ea"/>
        <a:cs typeface="+mn-cs"/>
      </a:defRPr>
    </a:lvl8pPr>
    <a:lvl9pPr marL="5266483" algn="l" defTabSz="1316622" rtl="0" eaLnBrk="1" latinLnBrk="0" hangingPunct="1">
      <a:defRPr sz="1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tr-TR"/>
              <a:t>Asıl başlık stilini düzenlemek için tıklayın</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DD65660-307D-E14C-9EA0-A7AC8C4E176B}" type="datetimeFigureOut">
              <a:rPr lang="en-TR" smtClean="0"/>
              <a:t>12/12/2023</a:t>
            </a:fld>
            <a:endParaRPr lang="en-TR"/>
          </a:p>
        </p:txBody>
      </p:sp>
      <p:sp>
        <p:nvSpPr>
          <p:cNvPr id="5" name="Footer Placeholder 4"/>
          <p:cNvSpPr>
            <a:spLocks noGrp="1"/>
          </p:cNvSpPr>
          <p:nvPr>
            <p:ph type="ftr" sz="quarter" idx="11"/>
          </p:nvPr>
        </p:nvSpPr>
        <p:spPr/>
        <p:txBody>
          <a:bodyPr/>
          <a:lstStyle/>
          <a:p>
            <a:endParaRPr lang="en-TR"/>
          </a:p>
        </p:txBody>
      </p:sp>
      <p:sp>
        <p:nvSpPr>
          <p:cNvPr id="6" name="Slide Number Placeholder 5"/>
          <p:cNvSpPr>
            <a:spLocks noGrp="1"/>
          </p:cNvSpPr>
          <p:nvPr>
            <p:ph type="sldNum" sz="quarter" idx="12"/>
          </p:nvPr>
        </p:nvSpPr>
        <p:spPr/>
        <p:txBody>
          <a:bodyPr/>
          <a:lstStyle/>
          <a:p>
            <a:fld id="{A44CAA73-5F3B-5D43-9A15-C6E15EBB4935}" type="slidenum">
              <a:rPr lang="en-TR" smtClean="0"/>
              <a:t>‹#›</a:t>
            </a:fld>
            <a:endParaRPr lang="en-TR"/>
          </a:p>
        </p:txBody>
      </p:sp>
    </p:spTree>
    <p:extLst>
      <p:ext uri="{BB962C8B-B14F-4D97-AF65-F5344CB8AC3E}">
        <p14:creationId xmlns:p14="http://schemas.microsoft.com/office/powerpoint/2010/main" val="346375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DD65660-307D-E14C-9EA0-A7AC8C4E176B}" type="datetimeFigureOut">
              <a:rPr lang="en-TR" smtClean="0"/>
              <a:t>12/12/2023</a:t>
            </a:fld>
            <a:endParaRPr lang="en-TR"/>
          </a:p>
        </p:txBody>
      </p:sp>
      <p:sp>
        <p:nvSpPr>
          <p:cNvPr id="5" name="Footer Placeholder 4"/>
          <p:cNvSpPr>
            <a:spLocks noGrp="1"/>
          </p:cNvSpPr>
          <p:nvPr>
            <p:ph type="ftr" sz="quarter" idx="11"/>
          </p:nvPr>
        </p:nvSpPr>
        <p:spPr/>
        <p:txBody>
          <a:bodyPr/>
          <a:lstStyle/>
          <a:p>
            <a:endParaRPr lang="en-TR"/>
          </a:p>
        </p:txBody>
      </p:sp>
      <p:sp>
        <p:nvSpPr>
          <p:cNvPr id="6" name="Slide Number Placeholder 5"/>
          <p:cNvSpPr>
            <a:spLocks noGrp="1"/>
          </p:cNvSpPr>
          <p:nvPr>
            <p:ph type="sldNum" sz="quarter" idx="12"/>
          </p:nvPr>
        </p:nvSpPr>
        <p:spPr/>
        <p:txBody>
          <a:bodyPr/>
          <a:lstStyle/>
          <a:p>
            <a:fld id="{A44CAA73-5F3B-5D43-9A15-C6E15EBB4935}" type="slidenum">
              <a:rPr lang="en-TR" smtClean="0"/>
              <a:t>‹#›</a:t>
            </a:fld>
            <a:endParaRPr lang="en-TR"/>
          </a:p>
        </p:txBody>
      </p:sp>
    </p:spTree>
    <p:extLst>
      <p:ext uri="{BB962C8B-B14F-4D97-AF65-F5344CB8AC3E}">
        <p14:creationId xmlns:p14="http://schemas.microsoft.com/office/powerpoint/2010/main" val="216380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DD65660-307D-E14C-9EA0-A7AC8C4E176B}" type="datetimeFigureOut">
              <a:rPr lang="en-TR" smtClean="0"/>
              <a:t>12/12/2023</a:t>
            </a:fld>
            <a:endParaRPr lang="en-TR"/>
          </a:p>
        </p:txBody>
      </p:sp>
      <p:sp>
        <p:nvSpPr>
          <p:cNvPr id="5" name="Footer Placeholder 4"/>
          <p:cNvSpPr>
            <a:spLocks noGrp="1"/>
          </p:cNvSpPr>
          <p:nvPr>
            <p:ph type="ftr" sz="quarter" idx="11"/>
          </p:nvPr>
        </p:nvSpPr>
        <p:spPr/>
        <p:txBody>
          <a:bodyPr/>
          <a:lstStyle/>
          <a:p>
            <a:endParaRPr lang="en-TR"/>
          </a:p>
        </p:txBody>
      </p:sp>
      <p:sp>
        <p:nvSpPr>
          <p:cNvPr id="6" name="Slide Number Placeholder 5"/>
          <p:cNvSpPr>
            <a:spLocks noGrp="1"/>
          </p:cNvSpPr>
          <p:nvPr>
            <p:ph type="sldNum" sz="quarter" idx="12"/>
          </p:nvPr>
        </p:nvSpPr>
        <p:spPr/>
        <p:txBody>
          <a:bodyPr/>
          <a:lstStyle/>
          <a:p>
            <a:fld id="{A44CAA73-5F3B-5D43-9A15-C6E15EBB4935}" type="slidenum">
              <a:rPr lang="en-TR" smtClean="0"/>
              <a:t>‹#›</a:t>
            </a:fld>
            <a:endParaRPr lang="en-TR"/>
          </a:p>
        </p:txBody>
      </p:sp>
    </p:spTree>
    <p:extLst>
      <p:ext uri="{BB962C8B-B14F-4D97-AF65-F5344CB8AC3E}">
        <p14:creationId xmlns:p14="http://schemas.microsoft.com/office/powerpoint/2010/main" val="76208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47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DD65660-307D-E14C-9EA0-A7AC8C4E176B}" type="datetimeFigureOut">
              <a:rPr lang="en-TR" smtClean="0"/>
              <a:t>12/12/2023</a:t>
            </a:fld>
            <a:endParaRPr lang="en-TR"/>
          </a:p>
        </p:txBody>
      </p:sp>
      <p:sp>
        <p:nvSpPr>
          <p:cNvPr id="5" name="Footer Placeholder 4"/>
          <p:cNvSpPr>
            <a:spLocks noGrp="1"/>
          </p:cNvSpPr>
          <p:nvPr>
            <p:ph type="ftr" sz="quarter" idx="11"/>
          </p:nvPr>
        </p:nvSpPr>
        <p:spPr/>
        <p:txBody>
          <a:bodyPr/>
          <a:lstStyle/>
          <a:p>
            <a:endParaRPr lang="en-TR"/>
          </a:p>
        </p:txBody>
      </p:sp>
      <p:sp>
        <p:nvSpPr>
          <p:cNvPr id="6" name="Slide Number Placeholder 5"/>
          <p:cNvSpPr>
            <a:spLocks noGrp="1"/>
          </p:cNvSpPr>
          <p:nvPr>
            <p:ph type="sldNum" sz="quarter" idx="12"/>
          </p:nvPr>
        </p:nvSpPr>
        <p:spPr/>
        <p:txBody>
          <a:bodyPr/>
          <a:lstStyle/>
          <a:p>
            <a:fld id="{A44CAA73-5F3B-5D43-9A15-C6E15EBB4935}" type="slidenum">
              <a:rPr lang="en-TR" smtClean="0"/>
              <a:t>‹#›</a:t>
            </a:fld>
            <a:endParaRPr lang="en-TR"/>
          </a:p>
        </p:txBody>
      </p:sp>
    </p:spTree>
    <p:extLst>
      <p:ext uri="{BB962C8B-B14F-4D97-AF65-F5344CB8AC3E}">
        <p14:creationId xmlns:p14="http://schemas.microsoft.com/office/powerpoint/2010/main" val="395618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DD65660-307D-E14C-9EA0-A7AC8C4E176B}" type="datetimeFigureOut">
              <a:rPr lang="en-TR" smtClean="0"/>
              <a:t>12/12/2023</a:t>
            </a:fld>
            <a:endParaRPr lang="en-TR"/>
          </a:p>
        </p:txBody>
      </p:sp>
      <p:sp>
        <p:nvSpPr>
          <p:cNvPr id="5" name="Footer Placeholder 4"/>
          <p:cNvSpPr>
            <a:spLocks noGrp="1"/>
          </p:cNvSpPr>
          <p:nvPr>
            <p:ph type="ftr" sz="quarter" idx="11"/>
          </p:nvPr>
        </p:nvSpPr>
        <p:spPr/>
        <p:txBody>
          <a:bodyPr/>
          <a:lstStyle/>
          <a:p>
            <a:endParaRPr lang="en-TR"/>
          </a:p>
        </p:txBody>
      </p:sp>
      <p:sp>
        <p:nvSpPr>
          <p:cNvPr id="6" name="Slide Number Placeholder 5"/>
          <p:cNvSpPr>
            <a:spLocks noGrp="1"/>
          </p:cNvSpPr>
          <p:nvPr>
            <p:ph type="sldNum" sz="quarter" idx="12"/>
          </p:nvPr>
        </p:nvSpPr>
        <p:spPr/>
        <p:txBody>
          <a:bodyPr/>
          <a:lstStyle/>
          <a:p>
            <a:fld id="{A44CAA73-5F3B-5D43-9A15-C6E15EBB4935}" type="slidenum">
              <a:rPr lang="en-TR" smtClean="0"/>
              <a:t>‹#›</a:t>
            </a:fld>
            <a:endParaRPr lang="en-TR"/>
          </a:p>
        </p:txBody>
      </p:sp>
    </p:spTree>
    <p:extLst>
      <p:ext uri="{BB962C8B-B14F-4D97-AF65-F5344CB8AC3E}">
        <p14:creationId xmlns:p14="http://schemas.microsoft.com/office/powerpoint/2010/main" val="148770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DD65660-307D-E14C-9EA0-A7AC8C4E176B}" type="datetimeFigureOut">
              <a:rPr lang="en-TR" smtClean="0"/>
              <a:t>12/12/2023</a:t>
            </a:fld>
            <a:endParaRPr lang="en-TR"/>
          </a:p>
        </p:txBody>
      </p:sp>
      <p:sp>
        <p:nvSpPr>
          <p:cNvPr id="6" name="Footer Placeholder 5"/>
          <p:cNvSpPr>
            <a:spLocks noGrp="1"/>
          </p:cNvSpPr>
          <p:nvPr>
            <p:ph type="ftr" sz="quarter" idx="11"/>
          </p:nvPr>
        </p:nvSpPr>
        <p:spPr/>
        <p:txBody>
          <a:bodyPr/>
          <a:lstStyle/>
          <a:p>
            <a:endParaRPr lang="en-TR"/>
          </a:p>
        </p:txBody>
      </p:sp>
      <p:sp>
        <p:nvSpPr>
          <p:cNvPr id="7" name="Slide Number Placeholder 6"/>
          <p:cNvSpPr>
            <a:spLocks noGrp="1"/>
          </p:cNvSpPr>
          <p:nvPr>
            <p:ph type="sldNum" sz="quarter" idx="12"/>
          </p:nvPr>
        </p:nvSpPr>
        <p:spPr/>
        <p:txBody>
          <a:bodyPr/>
          <a:lstStyle/>
          <a:p>
            <a:fld id="{A44CAA73-5F3B-5D43-9A15-C6E15EBB4935}" type="slidenum">
              <a:rPr lang="en-TR" smtClean="0"/>
              <a:t>‹#›</a:t>
            </a:fld>
            <a:endParaRPr lang="en-TR"/>
          </a:p>
        </p:txBody>
      </p:sp>
    </p:spTree>
    <p:extLst>
      <p:ext uri="{BB962C8B-B14F-4D97-AF65-F5344CB8AC3E}">
        <p14:creationId xmlns:p14="http://schemas.microsoft.com/office/powerpoint/2010/main" val="4137943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679578" y="3362326"/>
            <a:ext cx="10315575"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tr-TR"/>
              <a:t>Asıl metin stillerini düzenle</a:t>
            </a:r>
          </a:p>
        </p:txBody>
      </p:sp>
      <p:sp>
        <p:nvSpPr>
          <p:cNvPr id="4" name="Content Placeholder 3"/>
          <p:cNvSpPr>
            <a:spLocks noGrp="1"/>
          </p:cNvSpPr>
          <p:nvPr>
            <p:ph sz="half" idx="2"/>
          </p:nvPr>
        </p:nvSpPr>
        <p:spPr>
          <a:xfrm>
            <a:off x="1679578" y="5010150"/>
            <a:ext cx="10315575" cy="73691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tr-TR"/>
              <a:t>Asıl metin stillerini düzenle</a:t>
            </a:r>
          </a:p>
        </p:txBody>
      </p:sp>
      <p:sp>
        <p:nvSpPr>
          <p:cNvPr id="6" name="Content Placeholder 5"/>
          <p:cNvSpPr>
            <a:spLocks noGrp="1"/>
          </p:cNvSpPr>
          <p:nvPr>
            <p:ph sz="quarter" idx="4"/>
          </p:nvPr>
        </p:nvSpPr>
        <p:spPr>
          <a:xfrm>
            <a:off x="12344400" y="5010150"/>
            <a:ext cx="10366376" cy="73691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DD65660-307D-E14C-9EA0-A7AC8C4E176B}" type="datetimeFigureOut">
              <a:rPr lang="en-TR" smtClean="0"/>
              <a:t>12/12/2023</a:t>
            </a:fld>
            <a:endParaRPr lang="en-TR"/>
          </a:p>
        </p:txBody>
      </p:sp>
      <p:sp>
        <p:nvSpPr>
          <p:cNvPr id="8" name="Footer Placeholder 7"/>
          <p:cNvSpPr>
            <a:spLocks noGrp="1"/>
          </p:cNvSpPr>
          <p:nvPr>
            <p:ph type="ftr" sz="quarter" idx="11"/>
          </p:nvPr>
        </p:nvSpPr>
        <p:spPr/>
        <p:txBody>
          <a:bodyPr/>
          <a:lstStyle/>
          <a:p>
            <a:endParaRPr lang="en-TR"/>
          </a:p>
        </p:txBody>
      </p:sp>
      <p:sp>
        <p:nvSpPr>
          <p:cNvPr id="9" name="Slide Number Placeholder 8"/>
          <p:cNvSpPr>
            <a:spLocks noGrp="1"/>
          </p:cNvSpPr>
          <p:nvPr>
            <p:ph type="sldNum" sz="quarter" idx="12"/>
          </p:nvPr>
        </p:nvSpPr>
        <p:spPr/>
        <p:txBody>
          <a:bodyPr/>
          <a:lstStyle/>
          <a:p>
            <a:fld id="{A44CAA73-5F3B-5D43-9A15-C6E15EBB4935}" type="slidenum">
              <a:rPr lang="en-TR" smtClean="0"/>
              <a:t>‹#›</a:t>
            </a:fld>
            <a:endParaRPr lang="en-TR"/>
          </a:p>
        </p:txBody>
      </p:sp>
    </p:spTree>
    <p:extLst>
      <p:ext uri="{BB962C8B-B14F-4D97-AF65-F5344CB8AC3E}">
        <p14:creationId xmlns:p14="http://schemas.microsoft.com/office/powerpoint/2010/main" val="637179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DD65660-307D-E14C-9EA0-A7AC8C4E176B}" type="datetimeFigureOut">
              <a:rPr lang="en-TR" smtClean="0"/>
              <a:t>12/12/2023</a:t>
            </a:fld>
            <a:endParaRPr lang="en-TR"/>
          </a:p>
        </p:txBody>
      </p:sp>
      <p:sp>
        <p:nvSpPr>
          <p:cNvPr id="4" name="Footer Placeholder 3"/>
          <p:cNvSpPr>
            <a:spLocks noGrp="1"/>
          </p:cNvSpPr>
          <p:nvPr>
            <p:ph type="ftr" sz="quarter" idx="11"/>
          </p:nvPr>
        </p:nvSpPr>
        <p:spPr/>
        <p:txBody>
          <a:bodyPr/>
          <a:lstStyle/>
          <a:p>
            <a:endParaRPr lang="en-TR"/>
          </a:p>
        </p:txBody>
      </p:sp>
      <p:sp>
        <p:nvSpPr>
          <p:cNvPr id="5" name="Slide Number Placeholder 4"/>
          <p:cNvSpPr>
            <a:spLocks noGrp="1"/>
          </p:cNvSpPr>
          <p:nvPr>
            <p:ph type="sldNum" sz="quarter" idx="12"/>
          </p:nvPr>
        </p:nvSpPr>
        <p:spPr/>
        <p:txBody>
          <a:bodyPr/>
          <a:lstStyle/>
          <a:p>
            <a:fld id="{A44CAA73-5F3B-5D43-9A15-C6E15EBB4935}" type="slidenum">
              <a:rPr lang="en-TR" smtClean="0"/>
              <a:t>‹#›</a:t>
            </a:fld>
            <a:endParaRPr lang="en-TR"/>
          </a:p>
        </p:txBody>
      </p:sp>
    </p:spTree>
    <p:extLst>
      <p:ext uri="{BB962C8B-B14F-4D97-AF65-F5344CB8AC3E}">
        <p14:creationId xmlns:p14="http://schemas.microsoft.com/office/powerpoint/2010/main" val="197915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65660-307D-E14C-9EA0-A7AC8C4E176B}" type="datetimeFigureOut">
              <a:rPr lang="en-TR" smtClean="0"/>
              <a:t>12/12/2023</a:t>
            </a:fld>
            <a:endParaRPr lang="en-TR"/>
          </a:p>
        </p:txBody>
      </p:sp>
      <p:sp>
        <p:nvSpPr>
          <p:cNvPr id="3" name="Footer Placeholder 2"/>
          <p:cNvSpPr>
            <a:spLocks noGrp="1"/>
          </p:cNvSpPr>
          <p:nvPr>
            <p:ph type="ftr" sz="quarter" idx="11"/>
          </p:nvPr>
        </p:nvSpPr>
        <p:spPr/>
        <p:txBody>
          <a:bodyPr/>
          <a:lstStyle/>
          <a:p>
            <a:endParaRPr lang="en-TR"/>
          </a:p>
        </p:txBody>
      </p:sp>
      <p:sp>
        <p:nvSpPr>
          <p:cNvPr id="4" name="Slide Number Placeholder 3"/>
          <p:cNvSpPr>
            <a:spLocks noGrp="1"/>
          </p:cNvSpPr>
          <p:nvPr>
            <p:ph type="sldNum" sz="quarter" idx="12"/>
          </p:nvPr>
        </p:nvSpPr>
        <p:spPr/>
        <p:txBody>
          <a:bodyPr/>
          <a:lstStyle/>
          <a:p>
            <a:fld id="{A44CAA73-5F3B-5D43-9A15-C6E15EBB4935}" type="slidenum">
              <a:rPr lang="en-TR" smtClean="0"/>
              <a:t>‹#›</a:t>
            </a:fld>
            <a:endParaRPr lang="en-TR"/>
          </a:p>
        </p:txBody>
      </p:sp>
    </p:spTree>
    <p:extLst>
      <p:ext uri="{BB962C8B-B14F-4D97-AF65-F5344CB8AC3E}">
        <p14:creationId xmlns:p14="http://schemas.microsoft.com/office/powerpoint/2010/main" val="276365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5" cy="3200400"/>
          </a:xfrm>
        </p:spPr>
        <p:txBody>
          <a:bodyPr anchor="b"/>
          <a:lstStyle>
            <a:lvl1pPr>
              <a:defRPr sz="6400"/>
            </a:lvl1pPr>
          </a:lstStyle>
          <a:p>
            <a:r>
              <a:rPr lang="tr-TR"/>
              <a:t>Asıl başlık stilini düzenlemek için tıklayın</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679577" y="4114800"/>
            <a:ext cx="7864475"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tr-TR"/>
              <a:t>Asıl metin stillerini düzenle</a:t>
            </a:r>
          </a:p>
        </p:txBody>
      </p:sp>
      <p:sp>
        <p:nvSpPr>
          <p:cNvPr id="5" name="Date Placeholder 4"/>
          <p:cNvSpPr>
            <a:spLocks noGrp="1"/>
          </p:cNvSpPr>
          <p:nvPr>
            <p:ph type="dt" sz="half" idx="10"/>
          </p:nvPr>
        </p:nvSpPr>
        <p:spPr/>
        <p:txBody>
          <a:bodyPr/>
          <a:lstStyle/>
          <a:p>
            <a:fld id="{EDD65660-307D-E14C-9EA0-A7AC8C4E176B}" type="datetimeFigureOut">
              <a:rPr lang="en-TR" smtClean="0"/>
              <a:t>12/12/2023</a:t>
            </a:fld>
            <a:endParaRPr lang="en-TR"/>
          </a:p>
        </p:txBody>
      </p:sp>
      <p:sp>
        <p:nvSpPr>
          <p:cNvPr id="6" name="Footer Placeholder 5"/>
          <p:cNvSpPr>
            <a:spLocks noGrp="1"/>
          </p:cNvSpPr>
          <p:nvPr>
            <p:ph type="ftr" sz="quarter" idx="11"/>
          </p:nvPr>
        </p:nvSpPr>
        <p:spPr/>
        <p:txBody>
          <a:bodyPr/>
          <a:lstStyle/>
          <a:p>
            <a:endParaRPr lang="en-TR"/>
          </a:p>
        </p:txBody>
      </p:sp>
      <p:sp>
        <p:nvSpPr>
          <p:cNvPr id="7" name="Slide Number Placeholder 6"/>
          <p:cNvSpPr>
            <a:spLocks noGrp="1"/>
          </p:cNvSpPr>
          <p:nvPr>
            <p:ph type="sldNum" sz="quarter" idx="12"/>
          </p:nvPr>
        </p:nvSpPr>
        <p:spPr/>
        <p:txBody>
          <a:bodyPr/>
          <a:lstStyle/>
          <a:p>
            <a:fld id="{A44CAA73-5F3B-5D43-9A15-C6E15EBB4935}" type="slidenum">
              <a:rPr lang="en-TR" smtClean="0"/>
              <a:t>‹#›</a:t>
            </a:fld>
            <a:endParaRPr lang="en-TR"/>
          </a:p>
        </p:txBody>
      </p:sp>
    </p:spTree>
    <p:extLst>
      <p:ext uri="{BB962C8B-B14F-4D97-AF65-F5344CB8AC3E}">
        <p14:creationId xmlns:p14="http://schemas.microsoft.com/office/powerpoint/2010/main" val="53280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5" cy="3200400"/>
          </a:xfrm>
        </p:spPr>
        <p:txBody>
          <a:bodyPr anchor="b"/>
          <a:lstStyle>
            <a:lvl1pPr>
              <a:defRPr sz="6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tr-TR"/>
              <a:t>Resim eklemek için simgeye tıklayın</a:t>
            </a:r>
            <a:endParaRPr lang="en-US" dirty="0"/>
          </a:p>
        </p:txBody>
      </p:sp>
      <p:sp>
        <p:nvSpPr>
          <p:cNvPr id="4" name="Text Placeholder 3"/>
          <p:cNvSpPr>
            <a:spLocks noGrp="1"/>
          </p:cNvSpPr>
          <p:nvPr>
            <p:ph type="body" sz="half" idx="2"/>
          </p:nvPr>
        </p:nvSpPr>
        <p:spPr>
          <a:xfrm>
            <a:off x="1679577" y="4114800"/>
            <a:ext cx="7864475"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tr-TR"/>
              <a:t>Asıl metin stillerini düzenle</a:t>
            </a:r>
          </a:p>
        </p:txBody>
      </p:sp>
      <p:sp>
        <p:nvSpPr>
          <p:cNvPr id="5" name="Date Placeholder 4"/>
          <p:cNvSpPr>
            <a:spLocks noGrp="1"/>
          </p:cNvSpPr>
          <p:nvPr>
            <p:ph type="dt" sz="half" idx="10"/>
          </p:nvPr>
        </p:nvSpPr>
        <p:spPr/>
        <p:txBody>
          <a:bodyPr/>
          <a:lstStyle/>
          <a:p>
            <a:fld id="{EDD65660-307D-E14C-9EA0-A7AC8C4E176B}" type="datetimeFigureOut">
              <a:rPr lang="en-TR" smtClean="0"/>
              <a:t>12/12/2023</a:t>
            </a:fld>
            <a:endParaRPr lang="en-TR"/>
          </a:p>
        </p:txBody>
      </p:sp>
      <p:sp>
        <p:nvSpPr>
          <p:cNvPr id="6" name="Footer Placeholder 5"/>
          <p:cNvSpPr>
            <a:spLocks noGrp="1"/>
          </p:cNvSpPr>
          <p:nvPr>
            <p:ph type="ftr" sz="quarter" idx="11"/>
          </p:nvPr>
        </p:nvSpPr>
        <p:spPr/>
        <p:txBody>
          <a:bodyPr/>
          <a:lstStyle/>
          <a:p>
            <a:endParaRPr lang="en-TR"/>
          </a:p>
        </p:txBody>
      </p:sp>
      <p:sp>
        <p:nvSpPr>
          <p:cNvPr id="7" name="Slide Number Placeholder 6"/>
          <p:cNvSpPr>
            <a:spLocks noGrp="1"/>
          </p:cNvSpPr>
          <p:nvPr>
            <p:ph type="sldNum" sz="quarter" idx="12"/>
          </p:nvPr>
        </p:nvSpPr>
        <p:spPr/>
        <p:txBody>
          <a:bodyPr/>
          <a:lstStyle/>
          <a:p>
            <a:fld id="{A44CAA73-5F3B-5D43-9A15-C6E15EBB4935}" type="slidenum">
              <a:rPr lang="en-TR" smtClean="0"/>
              <a:t>‹#›</a:t>
            </a:fld>
            <a:endParaRPr lang="en-TR"/>
          </a:p>
        </p:txBody>
      </p:sp>
    </p:spTree>
    <p:extLst>
      <p:ext uri="{BB962C8B-B14F-4D97-AF65-F5344CB8AC3E}">
        <p14:creationId xmlns:p14="http://schemas.microsoft.com/office/powerpoint/2010/main" val="164872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53EEB182-7210-4C2D-BF94-7B1E794C8145}"/>
              </a:ext>
            </a:extLst>
          </p:cNvPr>
          <p:cNvPicPr>
            <a:picLocks noChangeAspect="1"/>
          </p:cNvPicPr>
          <p:nvPr userDrawn="1"/>
        </p:nvPicPr>
        <p:blipFill>
          <a:blip r:embed="rId14"/>
          <a:stretch>
            <a:fillRect/>
          </a:stretch>
        </p:blipFill>
        <p:spPr>
          <a:xfrm>
            <a:off x="0" y="0"/>
            <a:ext cx="24384000" cy="13772512"/>
          </a:xfrm>
          <a:prstGeom prst="rect">
            <a:avLst/>
          </a:prstGeom>
        </p:spPr>
      </p:pic>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EDD65660-307D-E14C-9EA0-A7AC8C4E176B}" type="datetimeFigureOut">
              <a:rPr lang="en-TR" smtClean="0"/>
              <a:t>12/12/2023</a:t>
            </a:fld>
            <a:endParaRPr lang="en-TR"/>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TR"/>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A44CAA73-5F3B-5D43-9A15-C6E15EBB4935}" type="slidenum">
              <a:rPr lang="en-TR" smtClean="0"/>
              <a:t>‹#›</a:t>
            </a:fld>
            <a:endParaRPr lang="en-TR"/>
          </a:p>
        </p:txBody>
      </p:sp>
      <p:sp>
        <p:nvSpPr>
          <p:cNvPr id="10" name="Dikdörtgen 9">
            <a:extLst>
              <a:ext uri="{FF2B5EF4-FFF2-40B4-BE49-F238E27FC236}">
                <a16:creationId xmlns:a16="http://schemas.microsoft.com/office/drawing/2014/main" id="{2DAA0738-4E8C-44DA-A49C-C882CABE2958}"/>
              </a:ext>
            </a:extLst>
          </p:cNvPr>
          <p:cNvSpPr/>
          <p:nvPr userDrawn="1"/>
        </p:nvSpPr>
        <p:spPr>
          <a:xfrm>
            <a:off x="0" y="13230665"/>
            <a:ext cx="24384000" cy="543911"/>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Picture 6">
            <a:extLst>
              <a:ext uri="{FF2B5EF4-FFF2-40B4-BE49-F238E27FC236}">
                <a16:creationId xmlns:a16="http://schemas.microsoft.com/office/drawing/2014/main" id="{7D4BD528-4381-4D81-AFD4-8F7AE5F44ED1}"/>
              </a:ext>
            </a:extLst>
          </p:cNvPr>
          <p:cNvPicPr>
            <a:picLocks noChangeAspect="1"/>
          </p:cNvPicPr>
          <p:nvPr userDrawn="1"/>
        </p:nvPicPr>
        <p:blipFill>
          <a:blip r:embed="rId15"/>
          <a:stretch>
            <a:fillRect/>
          </a:stretch>
        </p:blipFill>
        <p:spPr>
          <a:xfrm>
            <a:off x="0" y="0"/>
            <a:ext cx="13606073" cy="1472400"/>
          </a:xfrm>
          <a:prstGeom prst="rect">
            <a:avLst/>
          </a:prstGeom>
        </p:spPr>
      </p:pic>
      <p:sp>
        <p:nvSpPr>
          <p:cNvPr id="12" name="TextBox 13">
            <a:extLst>
              <a:ext uri="{FF2B5EF4-FFF2-40B4-BE49-F238E27FC236}">
                <a16:creationId xmlns:a16="http://schemas.microsoft.com/office/drawing/2014/main" id="{0D41F4BF-D3F3-464E-B79C-255665BDF155}"/>
              </a:ext>
            </a:extLst>
          </p:cNvPr>
          <p:cNvSpPr txBox="1"/>
          <p:nvPr userDrawn="1"/>
        </p:nvSpPr>
        <p:spPr>
          <a:xfrm>
            <a:off x="0" y="13285458"/>
            <a:ext cx="24383999" cy="400110"/>
          </a:xfrm>
          <a:prstGeom prst="rect">
            <a:avLst/>
          </a:prstGeom>
          <a:noFill/>
        </p:spPr>
        <p:txBody>
          <a:bodyPr wrap="square" rtlCol="0" anchor="ctr">
            <a:spAutoFit/>
          </a:bodyPr>
          <a:lstStyle/>
          <a:p>
            <a:pPr algn="ctr"/>
            <a:r>
              <a:rPr lang="tr-TR" sz="2000" b="1" dirty="0">
                <a:solidFill>
                  <a:schemeClr val="bg1"/>
                </a:solidFill>
                <a:latin typeface="Arial" panose="020B0604020202020204" pitchFamily="34" charset="0"/>
                <a:cs typeface="Arial" panose="020B0604020202020204" pitchFamily="34" charset="0"/>
              </a:rPr>
              <a:t>Kurumsal Gelişim ve Planlama Koordinatörlüğü</a:t>
            </a:r>
            <a:endParaRPr lang="en-TR"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925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71"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a:solidFill>
                  <a:srgbClr val="FFFF00"/>
                </a:solidFill>
                <a:latin typeface="Arial" panose="020B0604020202020204" pitchFamily="34" charset="0"/>
                <a:cs typeface="Arial" panose="020B0604020202020204" pitchFamily="34" charset="0"/>
              </a:rPr>
              <a:t>Stratejik Plan Nedir</a:t>
            </a:r>
            <a:r>
              <a:rPr lang="tr-TR" sz="6400" b="1" dirty="0" smtClean="0">
                <a:solidFill>
                  <a:srgbClr val="FFFF00"/>
                </a:solidFill>
                <a:latin typeface="Arial" panose="020B0604020202020204" pitchFamily="34" charset="0"/>
                <a:cs typeface="Arial" panose="020B0604020202020204" pitchFamily="34" charset="0"/>
              </a:rPr>
              <a:t>?</a:t>
            </a:r>
            <a:endParaRPr lang="tr-TR" sz="6400" b="1" dirty="0">
              <a:solidFill>
                <a:srgbClr val="FFFF00"/>
              </a:solidFill>
              <a:latin typeface="Arial" panose="020B0604020202020204" pitchFamily="34" charset="0"/>
              <a:cs typeface="Arial" panose="020B0604020202020204" pitchFamily="34" charset="0"/>
            </a:endParaRP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10154458" y="5303521"/>
            <a:ext cx="13699456" cy="4114800"/>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a:lnSpc>
                <a:spcPct val="200000"/>
              </a:lnSpc>
            </a:pPr>
            <a:r>
              <a:rPr lang="en-US" sz="3000" dirty="0" err="1">
                <a:solidFill>
                  <a:schemeClr val="bg1"/>
                </a:solidFill>
                <a:latin typeface="Arial" panose="020B0604020202020204" pitchFamily="34" charset="0"/>
                <a:cs typeface="Arial" panose="020B0604020202020204" pitchFamily="34" charset="0"/>
              </a:rPr>
              <a:t>Organizasyon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içerisinde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yer</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alan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tüm</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birimlerin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faaliyet</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alanlarını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belirleyen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olası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veya</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gerçekleştirilen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etkinliklere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odaklanarak</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krize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yol</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açabilecek</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karar</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alınma</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uygulanma</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süresince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doğabilecek</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riskleri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asgari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seviyeye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indirgeyen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bir</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planlama</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şeklidir</a:t>
            </a:r>
            <a:r>
              <a:rPr lang="en-US" sz="3000" dirty="0">
                <a:solidFill>
                  <a:schemeClr val="bg1"/>
                </a:solidFill>
                <a:latin typeface="Arial" panose="020B0604020202020204" pitchFamily="34" charset="0"/>
                <a:cs typeface="Arial" panose="020B0604020202020204" pitchFamily="34" charset="0"/>
              </a:rPr>
              <a:t>. </a:t>
            </a:r>
          </a:p>
        </p:txBody>
      </p:sp>
      <p:sp>
        <p:nvSpPr>
          <p:cNvPr id="11" name="Dikdörtgen 10">
            <a:extLst>
              <a:ext uri="{FF2B5EF4-FFF2-40B4-BE49-F238E27FC236}">
                <a16:creationId xmlns:a16="http://schemas.microsoft.com/office/drawing/2014/main" id="{4F485E67-138A-4B90-A80C-2502EFA98B9F}"/>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0" name="TextBox 33">
            <a:extLst>
              <a:ext uri="{FF2B5EF4-FFF2-40B4-BE49-F238E27FC236}">
                <a16:creationId xmlns:a16="http://schemas.microsoft.com/office/drawing/2014/main" id="{A31C39B2-F405-4185-A1A5-A9AE77DB2B6F}"/>
              </a:ext>
            </a:extLst>
          </p:cNvPr>
          <p:cNvSpPr txBox="1"/>
          <p:nvPr/>
        </p:nvSpPr>
        <p:spPr>
          <a:xfrm rot="16200000">
            <a:off x="-3998446"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STRATEJİK PLAN</a:t>
            </a:r>
            <a:endParaRPr lang="tr-TR" sz="5000" dirty="0">
              <a:solidFill>
                <a:schemeClr val="bg1">
                  <a:alpha val="20000"/>
                </a:schemeClr>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243" y="3721815"/>
            <a:ext cx="8243165" cy="8444218"/>
          </a:xfrm>
          <a:prstGeom prst="rect">
            <a:avLst/>
          </a:prstGeom>
        </p:spPr>
      </p:pic>
    </p:spTree>
    <p:extLst>
      <p:ext uri="{BB962C8B-B14F-4D97-AF65-F5344CB8AC3E}">
        <p14:creationId xmlns:p14="http://schemas.microsoft.com/office/powerpoint/2010/main" val="2546267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a:solidFill>
                  <a:srgbClr val="FFFF00"/>
                </a:solidFill>
                <a:latin typeface="Arial" panose="020B0604020202020204" pitchFamily="34" charset="0"/>
                <a:cs typeface="Arial" panose="020B0604020202020204" pitchFamily="34" charset="0"/>
              </a:rPr>
              <a:t>ESTÜ Amaç </a:t>
            </a:r>
            <a:r>
              <a:rPr lang="tr-TR" sz="6400" b="1" dirty="0" smtClean="0">
                <a:solidFill>
                  <a:srgbClr val="FFFF00"/>
                </a:solidFill>
                <a:latin typeface="Arial" panose="020B0604020202020204" pitchFamily="34" charset="0"/>
                <a:cs typeface="Arial" panose="020B0604020202020204" pitchFamily="34" charset="0"/>
              </a:rPr>
              <a:t>4: </a:t>
            </a:r>
            <a:r>
              <a:rPr lang="tr-TR" sz="6400" b="1" dirty="0" err="1">
                <a:solidFill>
                  <a:srgbClr val="FFFF00"/>
                </a:solidFill>
                <a:latin typeface="Arial" panose="020B0604020202020204" pitchFamily="34" charset="0"/>
                <a:cs typeface="Arial" panose="020B0604020202020204" pitchFamily="34" charset="0"/>
              </a:rPr>
              <a:t>Uluslararasılaşma</a:t>
            </a:r>
            <a:endParaRPr lang="tr-TR" sz="6400" b="1" dirty="0">
              <a:solidFill>
                <a:srgbClr val="FFFF00"/>
              </a:solidFill>
              <a:latin typeface="Arial" panose="020B0604020202020204" pitchFamily="34" charset="0"/>
              <a:cs typeface="Arial" panose="020B0604020202020204" pitchFamily="34" charset="0"/>
            </a:endParaRP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2724615" y="3839215"/>
            <a:ext cx="21129298" cy="1004358"/>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a:r>
              <a:rPr lang="en-US" b="1" dirty="0" err="1">
                <a:solidFill>
                  <a:schemeClr val="bg1"/>
                </a:solidFill>
                <a:latin typeface="Arial" panose="020B0604020202020204" pitchFamily="34" charset="0"/>
                <a:cs typeface="Arial" panose="020B0604020202020204" pitchFamily="34" charset="0"/>
              </a:rPr>
              <a:t>Uluslararasılaşmayı</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tüm</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boyutlarıyla</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bütünleşik</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verimli</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ve</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sürdürülebilir</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olarak</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yönetmek</a:t>
            </a:r>
            <a:endParaRPr lang="en-US" b="1" dirty="0">
              <a:solidFill>
                <a:schemeClr val="bg1"/>
              </a:solidFill>
              <a:latin typeface="Arial" panose="020B0604020202020204" pitchFamily="34" charset="0"/>
              <a:cs typeface="Arial" panose="020B0604020202020204" pitchFamily="34" charset="0"/>
            </a:endParaRPr>
          </a:p>
        </p:txBody>
      </p:sp>
      <p:sp>
        <p:nvSpPr>
          <p:cNvPr id="86" name="Subtitle 2">
            <a:extLst>
              <a:ext uri="{FF2B5EF4-FFF2-40B4-BE49-F238E27FC236}">
                <a16:creationId xmlns:a16="http://schemas.microsoft.com/office/drawing/2014/main" id="{2012EF1B-1B3A-436E-B9C1-1A8945354A1D}"/>
              </a:ext>
            </a:extLst>
          </p:cNvPr>
          <p:cNvSpPr txBox="1">
            <a:spLocks/>
          </p:cNvSpPr>
          <p:nvPr/>
        </p:nvSpPr>
        <p:spPr>
          <a:xfrm>
            <a:off x="2724615" y="6426256"/>
            <a:ext cx="21129298" cy="3490525"/>
          </a:xfrm>
          <a:prstGeom prst="rect">
            <a:avLst/>
          </a:prstGeom>
        </p:spPr>
        <p:txBody>
          <a:bodyPr vert="horz" lIns="91440" tIns="45720" rIns="91440" bIns="45720" rtlCol="0">
            <a:no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Uluslararasılaşma</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kültür</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farkındalığını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artırmak</a:t>
            </a:r>
            <a:r>
              <a:rPr lang="en-US" sz="3000" dirty="0">
                <a:solidFill>
                  <a:schemeClr val="bg1"/>
                </a:solidFill>
                <a:latin typeface="Arial" panose="020B0604020202020204" pitchFamily="34" charset="0"/>
                <a:cs typeface="Arial" panose="020B0604020202020204" pitchFamily="34" charset="0"/>
              </a:rPr>
              <a:t>.</a:t>
            </a:r>
          </a:p>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İngilizce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yabancı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dil</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yeterliliğini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artırmak</a:t>
            </a:r>
            <a:r>
              <a:rPr lang="en-US" sz="3000" dirty="0">
                <a:solidFill>
                  <a:schemeClr val="bg1"/>
                </a:solidFill>
                <a:latin typeface="Arial" panose="020B0604020202020204" pitchFamily="34" charset="0"/>
                <a:cs typeface="Arial" panose="020B0604020202020204" pitchFamily="34" charset="0"/>
              </a:rPr>
              <a:t>.</a:t>
            </a:r>
          </a:p>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Uluslararası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öğrenci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çalışan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sayılarını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artırmak</a:t>
            </a:r>
            <a:r>
              <a:rPr lang="en-US" sz="3000" dirty="0">
                <a:solidFill>
                  <a:schemeClr val="bg1"/>
                </a:solidFill>
                <a:latin typeface="Arial" panose="020B0604020202020204" pitchFamily="34" charset="0"/>
                <a:cs typeface="Arial" panose="020B0604020202020204" pitchFamily="34" charset="0"/>
              </a:rPr>
              <a:t>.</a:t>
            </a:r>
          </a:p>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Etkin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sürdürülebilir</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uluslararası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iş</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birlikleri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kurmak</a:t>
            </a:r>
            <a:r>
              <a:rPr lang="en-US" sz="3000" dirty="0">
                <a:solidFill>
                  <a:schemeClr val="bg1"/>
                </a:solidFill>
                <a:latin typeface="Arial" panose="020B0604020202020204" pitchFamily="34" charset="0"/>
                <a:cs typeface="Arial" panose="020B0604020202020204" pitchFamily="34" charset="0"/>
              </a:rPr>
              <a:t>.</a:t>
            </a:r>
          </a:p>
        </p:txBody>
      </p:sp>
      <p:sp>
        <p:nvSpPr>
          <p:cNvPr id="87" name="Subtitle 2">
            <a:extLst>
              <a:ext uri="{FF2B5EF4-FFF2-40B4-BE49-F238E27FC236}">
                <a16:creationId xmlns:a16="http://schemas.microsoft.com/office/drawing/2014/main" id="{B34FC28F-0DC7-4BEB-B31B-5612AB7F3209}"/>
              </a:ext>
            </a:extLst>
          </p:cNvPr>
          <p:cNvSpPr txBox="1">
            <a:spLocks/>
          </p:cNvSpPr>
          <p:nvPr/>
        </p:nvSpPr>
        <p:spPr>
          <a:xfrm rot="16200000">
            <a:off x="1032902" y="3695297"/>
            <a:ext cx="2475382" cy="908042"/>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tr-TR" sz="4000" b="1" dirty="0">
                <a:solidFill>
                  <a:schemeClr val="accent4">
                    <a:lumMod val="40000"/>
                    <a:lumOff val="60000"/>
                  </a:schemeClr>
                </a:solidFill>
                <a:latin typeface="Arial" panose="020B0604020202020204" pitchFamily="34" charset="0"/>
                <a:cs typeface="Arial" panose="020B0604020202020204" pitchFamily="34" charset="0"/>
              </a:rPr>
              <a:t>AMAÇ</a:t>
            </a:r>
            <a:endParaRPr lang="en-TR" sz="4000" b="1" dirty="0">
              <a:solidFill>
                <a:schemeClr val="accent4">
                  <a:lumMod val="40000"/>
                  <a:lumOff val="60000"/>
                </a:schemeClr>
              </a:solidFill>
              <a:latin typeface="Arial" panose="020B0604020202020204" pitchFamily="34" charset="0"/>
              <a:cs typeface="Arial" panose="020B0604020202020204" pitchFamily="34" charset="0"/>
            </a:endParaRPr>
          </a:p>
        </p:txBody>
      </p:sp>
      <p:sp>
        <p:nvSpPr>
          <p:cNvPr id="88" name="Subtitle 2">
            <a:extLst>
              <a:ext uri="{FF2B5EF4-FFF2-40B4-BE49-F238E27FC236}">
                <a16:creationId xmlns:a16="http://schemas.microsoft.com/office/drawing/2014/main" id="{CC57B07A-32FE-4294-A624-7D31202829DC}"/>
              </a:ext>
            </a:extLst>
          </p:cNvPr>
          <p:cNvSpPr txBox="1">
            <a:spLocks/>
          </p:cNvSpPr>
          <p:nvPr/>
        </p:nvSpPr>
        <p:spPr>
          <a:xfrm rot="16200000">
            <a:off x="144694" y="7796355"/>
            <a:ext cx="4354436" cy="805410"/>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tr-TR" sz="3000" b="1" dirty="0">
                <a:solidFill>
                  <a:schemeClr val="accent5">
                    <a:lumMod val="40000"/>
                    <a:lumOff val="60000"/>
                  </a:schemeClr>
                </a:solidFill>
                <a:latin typeface="Arial" panose="020B0604020202020204" pitchFamily="34" charset="0"/>
                <a:cs typeface="Arial" panose="020B0604020202020204" pitchFamily="34" charset="0"/>
              </a:rPr>
              <a:t>HEDEFLER</a:t>
            </a:r>
            <a:endParaRPr lang="en-TR" sz="3000" b="1" dirty="0">
              <a:solidFill>
                <a:schemeClr val="accent5">
                  <a:lumMod val="40000"/>
                  <a:lumOff val="60000"/>
                </a:schemeClr>
              </a:solidFill>
              <a:latin typeface="Arial" panose="020B0604020202020204" pitchFamily="34" charset="0"/>
              <a:cs typeface="Arial" panose="020B0604020202020204" pitchFamily="34" charset="0"/>
            </a:endParaRPr>
          </a:p>
        </p:txBody>
      </p:sp>
      <p:cxnSp>
        <p:nvCxnSpPr>
          <p:cNvPr id="89" name="Düz Bağlayıcı 88">
            <a:extLst>
              <a:ext uri="{FF2B5EF4-FFF2-40B4-BE49-F238E27FC236}">
                <a16:creationId xmlns:a16="http://schemas.microsoft.com/office/drawing/2014/main" id="{1894D0E6-5D35-4D71-99F0-93F5728EE79D}"/>
              </a:ext>
            </a:extLst>
          </p:cNvPr>
          <p:cNvCxnSpPr>
            <a:cxnSpLocks/>
          </p:cNvCxnSpPr>
          <p:nvPr/>
        </p:nvCxnSpPr>
        <p:spPr>
          <a:xfrm>
            <a:off x="3505208" y="5634914"/>
            <a:ext cx="18154181" cy="0"/>
          </a:xfrm>
          <a:prstGeom prst="line">
            <a:avLst/>
          </a:prstGeom>
        </p:spPr>
        <p:style>
          <a:lnRef idx="1">
            <a:schemeClr val="accent4"/>
          </a:lnRef>
          <a:fillRef idx="0">
            <a:schemeClr val="accent4"/>
          </a:fillRef>
          <a:effectRef idx="0">
            <a:schemeClr val="accent4"/>
          </a:effectRef>
          <a:fontRef idx="minor">
            <a:schemeClr val="tx1"/>
          </a:fontRef>
        </p:style>
      </p:cxnSp>
      <p:sp>
        <p:nvSpPr>
          <p:cNvPr id="11" name="Dikdörtgen 10">
            <a:extLst>
              <a:ext uri="{FF2B5EF4-FFF2-40B4-BE49-F238E27FC236}">
                <a16:creationId xmlns:a16="http://schemas.microsoft.com/office/drawing/2014/main" id="{7222D7E9-0060-42C1-99C6-9D7D241F482E}"/>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6" name="TextBox 33">
            <a:extLst>
              <a:ext uri="{FF2B5EF4-FFF2-40B4-BE49-F238E27FC236}">
                <a16:creationId xmlns:a16="http://schemas.microsoft.com/office/drawing/2014/main" id="{A31C39B2-F405-4185-A1A5-A9AE77DB2B6F}"/>
              </a:ext>
            </a:extLst>
          </p:cNvPr>
          <p:cNvSpPr txBox="1"/>
          <p:nvPr/>
        </p:nvSpPr>
        <p:spPr>
          <a:xfrm rot="16200000">
            <a:off x="-4033817"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AMAÇ &amp; HEDEFLER</a:t>
            </a:r>
            <a:endParaRPr lang="tr-TR" sz="5000" dirty="0">
              <a:solidFill>
                <a:schemeClr val="bg1">
                  <a:alpha val="20000"/>
                </a:schemeClr>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7913" y="11188655"/>
            <a:ext cx="2646000" cy="2160000"/>
          </a:xfrm>
          <a:prstGeom prst="rect">
            <a:avLst/>
          </a:prstGeom>
        </p:spPr>
      </p:pic>
    </p:spTree>
    <p:extLst>
      <p:ext uri="{BB962C8B-B14F-4D97-AF65-F5344CB8AC3E}">
        <p14:creationId xmlns:p14="http://schemas.microsoft.com/office/powerpoint/2010/main" val="4273624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a:solidFill>
                  <a:srgbClr val="FFFF00"/>
                </a:solidFill>
                <a:latin typeface="Arial" panose="020B0604020202020204" pitchFamily="34" charset="0"/>
                <a:cs typeface="Arial" panose="020B0604020202020204" pitchFamily="34" charset="0"/>
              </a:rPr>
              <a:t>ESTÜ Amaç </a:t>
            </a:r>
            <a:r>
              <a:rPr lang="tr-TR" sz="6400" b="1" dirty="0" smtClean="0">
                <a:solidFill>
                  <a:srgbClr val="FFFF00"/>
                </a:solidFill>
                <a:latin typeface="Arial" panose="020B0604020202020204" pitchFamily="34" charset="0"/>
                <a:cs typeface="Arial" panose="020B0604020202020204" pitchFamily="34" charset="0"/>
              </a:rPr>
              <a:t>5: </a:t>
            </a:r>
            <a:r>
              <a:rPr lang="tr-TR" sz="6400" b="1" dirty="0">
                <a:solidFill>
                  <a:srgbClr val="FFFF00"/>
                </a:solidFill>
                <a:latin typeface="Arial" panose="020B0604020202020204" pitchFamily="34" charset="0"/>
                <a:cs typeface="Arial" panose="020B0604020202020204" pitchFamily="34" charset="0"/>
              </a:rPr>
              <a:t>Yönetişim</a:t>
            </a: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2724615" y="3661527"/>
            <a:ext cx="20711855" cy="1004358"/>
          </a:xfrm>
          <a:prstGeom prst="rect">
            <a:avLst/>
          </a:prstGeom>
        </p:spPr>
        <p:txBody>
          <a:bodyPr vert="horz" lIns="91440" tIns="45720" rIns="91440" bIns="45720" rtlCol="0">
            <a:normAutofit lnSpcReduction="10000"/>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a:r>
              <a:rPr lang="en-US" b="1" dirty="0" err="1">
                <a:solidFill>
                  <a:schemeClr val="bg1"/>
                </a:solidFill>
                <a:latin typeface="Arial" panose="020B0604020202020204" pitchFamily="34" charset="0"/>
                <a:cs typeface="Arial" panose="020B0604020202020204" pitchFamily="34" charset="0"/>
              </a:rPr>
              <a:t>Doğa</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ve</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insan</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odaklı</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yenilikçi</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yaratıcı</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sürekli</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öğrenen</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sürdürülebilir</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ve</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bütünleşik</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bir</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yönetim</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ekosistemi</a:t>
            </a:r>
            <a:r>
              <a:rPr lang="en-US" b="1" dirty="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geliştirmek</a:t>
            </a:r>
            <a:r>
              <a:rPr lang="tr-TR" b="1" dirty="0" smtClean="0">
                <a:solidFill>
                  <a:schemeClr val="bg1"/>
                </a:solidFill>
                <a:latin typeface="Arial" panose="020B0604020202020204" pitchFamily="34" charset="0"/>
                <a:cs typeface="Arial" panose="020B0604020202020204" pitchFamily="34" charset="0"/>
              </a:rPr>
              <a:t>.</a:t>
            </a:r>
            <a:endParaRPr lang="en-US" b="1" dirty="0">
              <a:solidFill>
                <a:schemeClr val="bg1"/>
              </a:solidFill>
              <a:latin typeface="Arial" panose="020B0604020202020204" pitchFamily="34" charset="0"/>
              <a:cs typeface="Arial" panose="020B0604020202020204" pitchFamily="34" charset="0"/>
            </a:endParaRPr>
          </a:p>
        </p:txBody>
      </p:sp>
      <p:sp>
        <p:nvSpPr>
          <p:cNvPr id="86" name="Subtitle 2">
            <a:extLst>
              <a:ext uri="{FF2B5EF4-FFF2-40B4-BE49-F238E27FC236}">
                <a16:creationId xmlns:a16="http://schemas.microsoft.com/office/drawing/2014/main" id="{2012EF1B-1B3A-436E-B9C1-1A8945354A1D}"/>
              </a:ext>
            </a:extLst>
          </p:cNvPr>
          <p:cNvSpPr txBox="1">
            <a:spLocks/>
          </p:cNvSpPr>
          <p:nvPr/>
        </p:nvSpPr>
        <p:spPr>
          <a:xfrm>
            <a:off x="2724615" y="6215982"/>
            <a:ext cx="21129298" cy="4850011"/>
          </a:xfrm>
          <a:prstGeom prst="rect">
            <a:avLst/>
          </a:prstGeom>
        </p:spPr>
        <p:txBody>
          <a:bodyPr vert="horz" lIns="91440" tIns="45720" rIns="91440" bIns="45720" rtlCol="0">
            <a:no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Bütünleşik</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kurumsal</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bilgi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yönetim</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sistemi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kurmak</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dijital</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hizmetlerin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niteliğini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niceliğini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artırmak</a:t>
            </a:r>
            <a:r>
              <a:rPr lang="en-US" sz="3000" dirty="0">
                <a:solidFill>
                  <a:schemeClr val="bg1"/>
                </a:solidFill>
                <a:latin typeface="Arial" panose="020B0604020202020204" pitchFamily="34" charset="0"/>
                <a:cs typeface="Arial" panose="020B0604020202020204" pitchFamily="34" charset="0"/>
              </a:rPr>
              <a:t>.</a:t>
            </a:r>
          </a:p>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Yatay</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yapılanma</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odaklı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sürdürülebilir</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bir</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kurumsal</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yapı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ile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etkin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bir</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iç</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kalite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güvence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sistemi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oluşturmak</a:t>
            </a:r>
            <a:r>
              <a:rPr lang="en-US" sz="3000" dirty="0">
                <a:solidFill>
                  <a:schemeClr val="bg1"/>
                </a:solidFill>
                <a:latin typeface="Arial" panose="020B0604020202020204" pitchFamily="34" charset="0"/>
                <a:cs typeface="Arial" panose="020B0604020202020204" pitchFamily="34" charset="0"/>
              </a:rPr>
              <a:t>.</a:t>
            </a:r>
          </a:p>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Kurumsal</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performansı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aidiyeti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artırmak</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kurum</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kültürünü</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güçlendirmek</a:t>
            </a:r>
            <a:r>
              <a:rPr lang="en-US" sz="3000" dirty="0">
                <a:solidFill>
                  <a:schemeClr val="bg1"/>
                </a:solidFill>
                <a:latin typeface="Arial" panose="020B0604020202020204" pitchFamily="34" charset="0"/>
                <a:cs typeface="Arial" panose="020B0604020202020204" pitchFamily="34" charset="0"/>
              </a:rPr>
              <a:t>.</a:t>
            </a:r>
          </a:p>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Üniversitenin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tanınırlığını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görünürlüğünü</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artırmak</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kurumsal</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iletişimini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güçlendirmek</a:t>
            </a:r>
            <a:r>
              <a:rPr lang="en-US" sz="3000" dirty="0">
                <a:solidFill>
                  <a:schemeClr val="bg1"/>
                </a:solidFill>
                <a:latin typeface="Arial" panose="020B0604020202020204" pitchFamily="34" charset="0"/>
                <a:cs typeface="Arial" panose="020B0604020202020204" pitchFamily="34" charset="0"/>
              </a:rPr>
              <a:t>.</a:t>
            </a:r>
          </a:p>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Sürdürülebilir</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ekolojik</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sağlıklı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kampüsler</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oluşturmak</a:t>
            </a:r>
            <a:r>
              <a:rPr lang="en-US" sz="3000" dirty="0">
                <a:solidFill>
                  <a:schemeClr val="bg1"/>
                </a:solidFill>
                <a:latin typeface="Arial" panose="020B0604020202020204" pitchFamily="34" charset="0"/>
                <a:cs typeface="Arial" panose="020B0604020202020204" pitchFamily="34" charset="0"/>
              </a:rPr>
              <a:t>.</a:t>
            </a:r>
          </a:p>
        </p:txBody>
      </p:sp>
      <p:sp>
        <p:nvSpPr>
          <p:cNvPr id="87" name="Subtitle 2">
            <a:extLst>
              <a:ext uri="{FF2B5EF4-FFF2-40B4-BE49-F238E27FC236}">
                <a16:creationId xmlns:a16="http://schemas.microsoft.com/office/drawing/2014/main" id="{B34FC28F-0DC7-4BEB-B31B-5612AB7F3209}"/>
              </a:ext>
            </a:extLst>
          </p:cNvPr>
          <p:cNvSpPr txBox="1">
            <a:spLocks/>
          </p:cNvSpPr>
          <p:nvPr/>
        </p:nvSpPr>
        <p:spPr>
          <a:xfrm rot="16200000">
            <a:off x="1032902" y="3695297"/>
            <a:ext cx="2475382" cy="908042"/>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tr-TR" sz="4000" b="1" dirty="0">
                <a:solidFill>
                  <a:schemeClr val="accent4">
                    <a:lumMod val="40000"/>
                    <a:lumOff val="60000"/>
                  </a:schemeClr>
                </a:solidFill>
                <a:latin typeface="Arial" panose="020B0604020202020204" pitchFamily="34" charset="0"/>
                <a:cs typeface="Arial" panose="020B0604020202020204" pitchFamily="34" charset="0"/>
              </a:rPr>
              <a:t>AMAÇ</a:t>
            </a:r>
            <a:endParaRPr lang="en-TR" sz="4000" b="1" dirty="0">
              <a:solidFill>
                <a:schemeClr val="accent4">
                  <a:lumMod val="40000"/>
                  <a:lumOff val="60000"/>
                </a:schemeClr>
              </a:solidFill>
              <a:latin typeface="Arial" panose="020B0604020202020204" pitchFamily="34" charset="0"/>
              <a:cs typeface="Arial" panose="020B0604020202020204" pitchFamily="34" charset="0"/>
            </a:endParaRPr>
          </a:p>
        </p:txBody>
      </p:sp>
      <p:sp>
        <p:nvSpPr>
          <p:cNvPr id="88" name="Subtitle 2">
            <a:extLst>
              <a:ext uri="{FF2B5EF4-FFF2-40B4-BE49-F238E27FC236}">
                <a16:creationId xmlns:a16="http://schemas.microsoft.com/office/drawing/2014/main" id="{CC57B07A-32FE-4294-A624-7D31202829DC}"/>
              </a:ext>
            </a:extLst>
          </p:cNvPr>
          <p:cNvSpPr txBox="1">
            <a:spLocks/>
          </p:cNvSpPr>
          <p:nvPr/>
        </p:nvSpPr>
        <p:spPr>
          <a:xfrm rot="16200000">
            <a:off x="144694" y="7796355"/>
            <a:ext cx="4354436" cy="805410"/>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tr-TR" sz="3000" b="1" dirty="0">
                <a:solidFill>
                  <a:schemeClr val="accent5">
                    <a:lumMod val="40000"/>
                    <a:lumOff val="60000"/>
                  </a:schemeClr>
                </a:solidFill>
                <a:latin typeface="Arial" panose="020B0604020202020204" pitchFamily="34" charset="0"/>
                <a:cs typeface="Arial" panose="020B0604020202020204" pitchFamily="34" charset="0"/>
              </a:rPr>
              <a:t>HEDEFLER</a:t>
            </a:r>
            <a:endParaRPr lang="en-TR" sz="3000" b="1" dirty="0">
              <a:solidFill>
                <a:schemeClr val="accent5">
                  <a:lumMod val="40000"/>
                  <a:lumOff val="60000"/>
                </a:schemeClr>
              </a:solidFill>
              <a:latin typeface="Arial" panose="020B0604020202020204" pitchFamily="34" charset="0"/>
              <a:cs typeface="Arial" panose="020B0604020202020204" pitchFamily="34" charset="0"/>
            </a:endParaRPr>
          </a:p>
        </p:txBody>
      </p:sp>
      <p:cxnSp>
        <p:nvCxnSpPr>
          <p:cNvPr id="89" name="Düz Bağlayıcı 88">
            <a:extLst>
              <a:ext uri="{FF2B5EF4-FFF2-40B4-BE49-F238E27FC236}">
                <a16:creationId xmlns:a16="http://schemas.microsoft.com/office/drawing/2014/main" id="{1894D0E6-5D35-4D71-99F0-93F5728EE79D}"/>
              </a:ext>
            </a:extLst>
          </p:cNvPr>
          <p:cNvCxnSpPr>
            <a:cxnSpLocks/>
          </p:cNvCxnSpPr>
          <p:nvPr/>
        </p:nvCxnSpPr>
        <p:spPr>
          <a:xfrm>
            <a:off x="3505208" y="5634914"/>
            <a:ext cx="18154181" cy="0"/>
          </a:xfrm>
          <a:prstGeom prst="line">
            <a:avLst/>
          </a:prstGeom>
        </p:spPr>
        <p:style>
          <a:lnRef idx="1">
            <a:schemeClr val="accent4"/>
          </a:lnRef>
          <a:fillRef idx="0">
            <a:schemeClr val="accent4"/>
          </a:fillRef>
          <a:effectRef idx="0">
            <a:schemeClr val="accent4"/>
          </a:effectRef>
          <a:fontRef idx="minor">
            <a:schemeClr val="tx1"/>
          </a:fontRef>
        </p:style>
      </p:cxnSp>
      <p:sp>
        <p:nvSpPr>
          <p:cNvPr id="11" name="Dikdörtgen 10">
            <a:extLst>
              <a:ext uri="{FF2B5EF4-FFF2-40B4-BE49-F238E27FC236}">
                <a16:creationId xmlns:a16="http://schemas.microsoft.com/office/drawing/2014/main" id="{242FBEF4-2D95-4961-9E6B-9C38341F475D}"/>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3" name="TextBox 33">
            <a:extLst>
              <a:ext uri="{FF2B5EF4-FFF2-40B4-BE49-F238E27FC236}">
                <a16:creationId xmlns:a16="http://schemas.microsoft.com/office/drawing/2014/main" id="{A31C39B2-F405-4185-A1A5-A9AE77DB2B6F}"/>
              </a:ext>
            </a:extLst>
          </p:cNvPr>
          <p:cNvSpPr txBox="1"/>
          <p:nvPr/>
        </p:nvSpPr>
        <p:spPr>
          <a:xfrm rot="16200000">
            <a:off x="-4033817"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AMAÇ &amp; HEDEFLER</a:t>
            </a:r>
            <a:endParaRPr lang="tr-TR" sz="5000" dirty="0">
              <a:solidFill>
                <a:schemeClr val="bg1">
                  <a:alpha val="20000"/>
                </a:schemeClr>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7913" y="11169605"/>
            <a:ext cx="2646000" cy="2160000"/>
          </a:xfrm>
          <a:prstGeom prst="rect">
            <a:avLst/>
          </a:prstGeom>
        </p:spPr>
      </p:pic>
    </p:spTree>
    <p:extLst>
      <p:ext uri="{BB962C8B-B14F-4D97-AF65-F5344CB8AC3E}">
        <p14:creationId xmlns:p14="http://schemas.microsoft.com/office/powerpoint/2010/main" val="329392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a:solidFill>
                  <a:srgbClr val="FFFF00"/>
                </a:solidFill>
                <a:latin typeface="Arial" panose="020B0604020202020204" pitchFamily="34" charset="0"/>
                <a:cs typeface="Arial" panose="020B0604020202020204" pitchFamily="34" charset="0"/>
              </a:rPr>
              <a:t>ESTÜ Temel Değerleri</a:t>
            </a: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6416578" y="3347363"/>
            <a:ext cx="15144974" cy="9130845"/>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fontAlgn="base">
              <a:lnSpc>
                <a:spcPct val="150000"/>
              </a:lnSpc>
            </a:pPr>
            <a:r>
              <a:rPr lang="tr-TR" dirty="0">
                <a:solidFill>
                  <a:schemeClr val="bg1"/>
                </a:solidFill>
                <a:latin typeface="Arial" panose="020B0604020202020204" pitchFamily="34" charset="0"/>
                <a:cs typeface="Arial" panose="020B0604020202020204" pitchFamily="34" charset="0"/>
              </a:rPr>
              <a:t>Birlikte Başarmak</a:t>
            </a:r>
          </a:p>
          <a:p>
            <a:pPr fontAlgn="base">
              <a:lnSpc>
                <a:spcPct val="150000"/>
              </a:lnSpc>
            </a:pPr>
            <a:r>
              <a:rPr lang="tr-TR" dirty="0">
                <a:solidFill>
                  <a:schemeClr val="bg1"/>
                </a:solidFill>
                <a:latin typeface="Arial" panose="020B0604020202020204" pitchFamily="34" charset="0"/>
                <a:cs typeface="Arial" panose="020B0604020202020204" pitchFamily="34" charset="0"/>
              </a:rPr>
              <a:t>Kapsayıcılık</a:t>
            </a:r>
          </a:p>
          <a:p>
            <a:pPr fontAlgn="base">
              <a:lnSpc>
                <a:spcPct val="150000"/>
              </a:lnSpc>
            </a:pPr>
            <a:r>
              <a:rPr lang="tr-TR" dirty="0">
                <a:solidFill>
                  <a:schemeClr val="bg1"/>
                </a:solidFill>
                <a:latin typeface="Arial" panose="020B0604020202020204" pitchFamily="34" charset="0"/>
                <a:cs typeface="Arial" panose="020B0604020202020204" pitchFamily="34" charset="0"/>
              </a:rPr>
              <a:t>Liyakat</a:t>
            </a:r>
          </a:p>
          <a:p>
            <a:pPr fontAlgn="base">
              <a:lnSpc>
                <a:spcPct val="150000"/>
              </a:lnSpc>
            </a:pPr>
            <a:r>
              <a:rPr lang="tr-TR" dirty="0">
                <a:solidFill>
                  <a:schemeClr val="bg1"/>
                </a:solidFill>
                <a:latin typeface="Arial" panose="020B0604020202020204" pitchFamily="34" charset="0"/>
                <a:cs typeface="Arial" panose="020B0604020202020204" pitchFamily="34" charset="0"/>
              </a:rPr>
              <a:t>Nesnellik</a:t>
            </a:r>
          </a:p>
          <a:p>
            <a:pPr fontAlgn="base">
              <a:lnSpc>
                <a:spcPct val="150000"/>
              </a:lnSpc>
            </a:pPr>
            <a:r>
              <a:rPr lang="tr-TR" dirty="0">
                <a:solidFill>
                  <a:schemeClr val="bg1"/>
                </a:solidFill>
                <a:latin typeface="Arial" panose="020B0604020202020204" pitchFamily="34" charset="0"/>
                <a:cs typeface="Arial" panose="020B0604020202020204" pitchFamily="34" charset="0"/>
              </a:rPr>
              <a:t>Paydaş Odaklılık</a:t>
            </a:r>
          </a:p>
          <a:p>
            <a:pPr fontAlgn="base">
              <a:lnSpc>
                <a:spcPct val="150000"/>
              </a:lnSpc>
            </a:pPr>
            <a:r>
              <a:rPr lang="tr-TR" dirty="0">
                <a:solidFill>
                  <a:schemeClr val="bg1"/>
                </a:solidFill>
                <a:latin typeface="Arial" panose="020B0604020202020204" pitchFamily="34" charset="0"/>
                <a:cs typeface="Arial" panose="020B0604020202020204" pitchFamily="34" charset="0"/>
              </a:rPr>
              <a:t>Paylaşımcılık</a:t>
            </a:r>
          </a:p>
          <a:p>
            <a:pPr fontAlgn="base">
              <a:lnSpc>
                <a:spcPct val="150000"/>
              </a:lnSpc>
            </a:pPr>
            <a:r>
              <a:rPr lang="tr-TR" dirty="0">
                <a:solidFill>
                  <a:schemeClr val="bg1"/>
                </a:solidFill>
                <a:latin typeface="Arial" panose="020B0604020202020204" pitchFamily="34" charset="0"/>
                <a:cs typeface="Arial" panose="020B0604020202020204" pitchFamily="34" charset="0"/>
              </a:rPr>
              <a:t>Sürdürülebilirlik</a:t>
            </a:r>
          </a:p>
          <a:p>
            <a:pPr fontAlgn="base">
              <a:lnSpc>
                <a:spcPct val="150000"/>
              </a:lnSpc>
            </a:pPr>
            <a:r>
              <a:rPr lang="tr-TR" dirty="0">
                <a:solidFill>
                  <a:schemeClr val="bg1"/>
                </a:solidFill>
                <a:latin typeface="Arial" panose="020B0604020202020204" pitchFamily="34" charset="0"/>
                <a:cs typeface="Arial" panose="020B0604020202020204" pitchFamily="34" charset="0"/>
              </a:rPr>
              <a:t>Sürekli İyileştirme</a:t>
            </a:r>
          </a:p>
        </p:txBody>
      </p:sp>
      <p:sp>
        <p:nvSpPr>
          <p:cNvPr id="11" name="Dikdörtgen 10">
            <a:extLst>
              <a:ext uri="{FF2B5EF4-FFF2-40B4-BE49-F238E27FC236}">
                <a16:creationId xmlns:a16="http://schemas.microsoft.com/office/drawing/2014/main" id="{4F485E67-138A-4B90-A80C-2502EFA98B9F}"/>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2" name="TextBox 33">
            <a:extLst>
              <a:ext uri="{FF2B5EF4-FFF2-40B4-BE49-F238E27FC236}">
                <a16:creationId xmlns:a16="http://schemas.microsoft.com/office/drawing/2014/main" id="{A31C39B2-F405-4185-A1A5-A9AE77DB2B6F}"/>
              </a:ext>
            </a:extLst>
          </p:cNvPr>
          <p:cNvSpPr txBox="1"/>
          <p:nvPr/>
        </p:nvSpPr>
        <p:spPr>
          <a:xfrm rot="16200000">
            <a:off x="-3998446"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TEMEL DEĞERLER</a:t>
            </a:r>
            <a:endParaRPr lang="tr-TR" sz="5000" dirty="0">
              <a:solidFill>
                <a:schemeClr val="bg1">
                  <a:alpha val="2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232" y="3922459"/>
            <a:ext cx="10158730" cy="5955555"/>
          </a:xfrm>
          <a:prstGeom prst="rect">
            <a:avLst/>
          </a:prstGeom>
        </p:spPr>
      </p:pic>
    </p:spTree>
    <p:extLst>
      <p:ext uri="{BB962C8B-B14F-4D97-AF65-F5344CB8AC3E}">
        <p14:creationId xmlns:p14="http://schemas.microsoft.com/office/powerpoint/2010/main" val="2693506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smtClean="0">
                <a:solidFill>
                  <a:srgbClr val="FFFF00"/>
                </a:solidFill>
                <a:latin typeface="Arial" panose="020B0604020202020204" pitchFamily="34" charset="0"/>
                <a:cs typeface="Arial" panose="020B0604020202020204" pitchFamily="34" charset="0"/>
              </a:rPr>
              <a:t>ESTÜ Kalite Politikası</a:t>
            </a:r>
            <a:endParaRPr lang="tr-TR" sz="6400" b="1" dirty="0">
              <a:solidFill>
                <a:srgbClr val="FFFF00"/>
              </a:solidFill>
              <a:latin typeface="Arial" panose="020B0604020202020204" pitchFamily="34" charset="0"/>
              <a:cs typeface="Arial" panose="020B0604020202020204" pitchFamily="34" charset="0"/>
            </a:endParaRP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1649896" y="3139440"/>
            <a:ext cx="21965478" cy="10142325"/>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fontAlgn="base"/>
            <a:r>
              <a:rPr lang="tr-TR" sz="3000" dirty="0" smtClean="0">
                <a:solidFill>
                  <a:schemeClr val="bg1"/>
                </a:solidFill>
                <a:latin typeface="Arial" panose="020B0604020202020204" pitchFamily="34" charset="0"/>
                <a:cs typeface="Arial" panose="020B0604020202020204" pitchFamily="34" charset="0"/>
              </a:rPr>
              <a:t>• Üniversitemizin </a:t>
            </a:r>
            <a:r>
              <a:rPr lang="tr-TR" sz="3000" dirty="0">
                <a:solidFill>
                  <a:schemeClr val="bg1"/>
                </a:solidFill>
                <a:latin typeface="Arial" panose="020B0604020202020204" pitchFamily="34" charset="0"/>
                <a:cs typeface="Arial" panose="020B0604020202020204" pitchFamily="34" charset="0"/>
              </a:rPr>
              <a:t>sürdürülebilir performansını güvence altına almak üzere, paydaş beklenti ve gereksinimlerini dikkate alarak, stratejiler doğrultusunda süreçleri yönetmek ve sürekli iyileştirmek.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Sürekli </a:t>
            </a:r>
            <a:r>
              <a:rPr lang="tr-TR" sz="3000" dirty="0">
                <a:solidFill>
                  <a:schemeClr val="bg1"/>
                </a:solidFill>
                <a:latin typeface="Arial" panose="020B0604020202020204" pitchFamily="34" charset="0"/>
                <a:cs typeface="Arial" panose="020B0604020202020204" pitchFamily="34" charset="0"/>
              </a:rPr>
              <a:t>öğrenmeye, iyileştirmeye ve </a:t>
            </a:r>
            <a:r>
              <a:rPr lang="tr-TR" sz="3000" dirty="0" err="1">
                <a:solidFill>
                  <a:schemeClr val="bg1"/>
                </a:solidFill>
                <a:latin typeface="Arial" panose="020B0604020202020204" pitchFamily="34" charset="0"/>
                <a:cs typeface="Arial" panose="020B0604020202020204" pitchFamily="34" charset="0"/>
              </a:rPr>
              <a:t>inovasyona</a:t>
            </a:r>
            <a:r>
              <a:rPr lang="tr-TR" sz="3000" dirty="0">
                <a:solidFill>
                  <a:schemeClr val="bg1"/>
                </a:solidFill>
                <a:latin typeface="Arial" panose="020B0604020202020204" pitchFamily="34" charset="0"/>
                <a:cs typeface="Arial" panose="020B0604020202020204" pitchFamily="34" charset="0"/>
              </a:rPr>
              <a:t> odaklanan bir kalite kültürü geliştirmek.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Yükseköğretim </a:t>
            </a:r>
            <a:r>
              <a:rPr lang="tr-TR" sz="3000" dirty="0">
                <a:solidFill>
                  <a:schemeClr val="bg1"/>
                </a:solidFill>
                <a:latin typeface="Arial" panose="020B0604020202020204" pitchFamily="34" charset="0"/>
                <a:cs typeface="Arial" panose="020B0604020202020204" pitchFamily="34" charset="0"/>
              </a:rPr>
              <a:t>Kalite Kurulunun standartlarını esas alarak, yeni EFQM yaklaşımıyla Misyonumuz ve amaçlarımız doğrultusunda Üniversitemize özgü standartları belirlemek.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Üniversitemizde </a:t>
            </a:r>
            <a:r>
              <a:rPr lang="tr-TR" sz="3000" dirty="0">
                <a:solidFill>
                  <a:schemeClr val="bg1"/>
                </a:solidFill>
                <a:latin typeface="Arial" panose="020B0604020202020204" pitchFamily="34" charset="0"/>
                <a:cs typeface="Arial" panose="020B0604020202020204" pitchFamily="34" charset="0"/>
              </a:rPr>
              <a:t>kalite güvencesi, eğitim-öğretim, araştırma, topluma hizmet, </a:t>
            </a:r>
            <a:r>
              <a:rPr lang="tr-TR" sz="3000" dirty="0" err="1">
                <a:solidFill>
                  <a:schemeClr val="bg1"/>
                </a:solidFill>
                <a:latin typeface="Arial" panose="020B0604020202020204" pitchFamily="34" charset="0"/>
                <a:cs typeface="Arial" panose="020B0604020202020204" pitchFamily="34" charset="0"/>
              </a:rPr>
              <a:t>uluslararasılaşma</a:t>
            </a:r>
            <a:r>
              <a:rPr lang="tr-TR" sz="3000" dirty="0">
                <a:solidFill>
                  <a:schemeClr val="bg1"/>
                </a:solidFill>
                <a:latin typeface="Arial" panose="020B0604020202020204" pitchFamily="34" charset="0"/>
                <a:cs typeface="Arial" panose="020B0604020202020204" pitchFamily="34" charset="0"/>
              </a:rPr>
              <a:t> ve yönetişim faaliyetlerinin tümü için kurumsal standartlarımızı içerecek şekilde tanımlanmış olan PUKÖ döngülerinin kapatılmasını sağlayacak bir iç kalite güvence sistemi oluşturmak ve yürütmek.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Ulusal </a:t>
            </a:r>
            <a:r>
              <a:rPr lang="tr-TR" sz="3000" dirty="0">
                <a:solidFill>
                  <a:schemeClr val="bg1"/>
                </a:solidFill>
                <a:latin typeface="Arial" panose="020B0604020202020204" pitchFamily="34" charset="0"/>
                <a:cs typeface="Arial" panose="020B0604020202020204" pitchFamily="34" charset="0"/>
              </a:rPr>
              <a:t>mevzuat çerçevesinde </a:t>
            </a:r>
            <a:r>
              <a:rPr lang="tr-TR" sz="3000" dirty="0" err="1">
                <a:solidFill>
                  <a:schemeClr val="bg1"/>
                </a:solidFill>
                <a:latin typeface="Arial" panose="020B0604020202020204" pitchFamily="34" charset="0"/>
                <a:cs typeface="Arial" panose="020B0604020202020204" pitchFamily="34" charset="0"/>
              </a:rPr>
              <a:t>tariflenen</a:t>
            </a:r>
            <a:r>
              <a:rPr lang="tr-TR" sz="3000" dirty="0">
                <a:solidFill>
                  <a:schemeClr val="bg1"/>
                </a:solidFill>
                <a:latin typeface="Arial" panose="020B0604020202020204" pitchFamily="34" charset="0"/>
                <a:cs typeface="Arial" panose="020B0604020202020204" pitchFamily="34" charset="0"/>
              </a:rPr>
              <a:t> örgütlenmenin ötesinde, Üniversitemizin tüm faaliyet alanlarını içine alacak şekilde iç/dış değerlendirme ve akreditasyon süreçlerini de kapsayan bütünleşik bir kalite güvencesi örgüt yapısı kurmaktır.</a:t>
            </a:r>
          </a:p>
        </p:txBody>
      </p:sp>
      <p:sp>
        <p:nvSpPr>
          <p:cNvPr id="11" name="Dikdörtgen 10">
            <a:extLst>
              <a:ext uri="{FF2B5EF4-FFF2-40B4-BE49-F238E27FC236}">
                <a16:creationId xmlns:a16="http://schemas.microsoft.com/office/drawing/2014/main" id="{4F485E67-138A-4B90-A80C-2502EFA98B9F}"/>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2" name="TextBox 33">
            <a:extLst>
              <a:ext uri="{FF2B5EF4-FFF2-40B4-BE49-F238E27FC236}">
                <a16:creationId xmlns:a16="http://schemas.microsoft.com/office/drawing/2014/main" id="{A31C39B2-F405-4185-A1A5-A9AE77DB2B6F}"/>
              </a:ext>
            </a:extLst>
          </p:cNvPr>
          <p:cNvSpPr txBox="1"/>
          <p:nvPr/>
        </p:nvSpPr>
        <p:spPr>
          <a:xfrm rot="16200000">
            <a:off x="-3998446"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POLİTİKALAR</a:t>
            </a:r>
            <a:endParaRPr lang="tr-TR" sz="5000" dirty="0">
              <a:solidFill>
                <a:schemeClr val="bg1">
                  <a:alpha val="20000"/>
                </a:schemeClr>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9952" y="10160116"/>
            <a:ext cx="4370308" cy="3121649"/>
          </a:xfrm>
          <a:prstGeom prst="rect">
            <a:avLst/>
          </a:prstGeom>
        </p:spPr>
      </p:pic>
      <p:sp>
        <p:nvSpPr>
          <p:cNvPr id="3" name="Dikdörtgen 2"/>
          <p:cNvSpPr/>
          <p:nvPr/>
        </p:nvSpPr>
        <p:spPr>
          <a:xfrm>
            <a:off x="21429975" y="11536274"/>
            <a:ext cx="1890261" cy="369332"/>
          </a:xfrm>
          <a:prstGeom prst="rect">
            <a:avLst/>
          </a:prstGeom>
        </p:spPr>
        <p:txBody>
          <a:bodyPr wrap="none">
            <a:spAutoFit/>
          </a:bodyPr>
          <a:lstStyle/>
          <a:p>
            <a:r>
              <a:rPr lang="tr-TR" b="1" dirty="0">
                <a:solidFill>
                  <a:schemeClr val="bg1"/>
                </a:solidFill>
                <a:latin typeface="Arial" panose="020B0604020202020204" pitchFamily="34" charset="0"/>
                <a:cs typeface="Arial" panose="020B0604020202020204" pitchFamily="34" charset="0"/>
              </a:rPr>
              <a:t>Kalite Politikası</a:t>
            </a:r>
            <a:endParaRPr lang="tr-TR" dirty="0">
              <a:solidFill>
                <a:schemeClr val="bg1"/>
              </a:solidFill>
            </a:endParaRPr>
          </a:p>
        </p:txBody>
      </p:sp>
    </p:spTree>
    <p:extLst>
      <p:ext uri="{BB962C8B-B14F-4D97-AF65-F5344CB8AC3E}">
        <p14:creationId xmlns:p14="http://schemas.microsoft.com/office/powerpoint/2010/main" val="201999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a:solidFill>
                  <a:srgbClr val="FFFF00"/>
                </a:solidFill>
                <a:latin typeface="Arial" panose="020B0604020202020204" pitchFamily="34" charset="0"/>
                <a:cs typeface="Arial" panose="020B0604020202020204" pitchFamily="34" charset="0"/>
              </a:rPr>
              <a:t>ESTÜ Eğitim-Öğretim </a:t>
            </a:r>
            <a:r>
              <a:rPr lang="tr-TR" sz="6400" b="1" dirty="0" smtClean="0">
                <a:solidFill>
                  <a:srgbClr val="FFFF00"/>
                </a:solidFill>
                <a:latin typeface="Arial" panose="020B0604020202020204" pitchFamily="34" charset="0"/>
                <a:cs typeface="Arial" panose="020B0604020202020204" pitchFamily="34" charset="0"/>
              </a:rPr>
              <a:t>Politikası</a:t>
            </a:r>
            <a:endParaRPr lang="tr-TR" sz="6400" b="1" dirty="0">
              <a:solidFill>
                <a:srgbClr val="FFFF00"/>
              </a:solidFill>
              <a:latin typeface="Arial" panose="020B0604020202020204" pitchFamily="34" charset="0"/>
              <a:cs typeface="Arial" panose="020B0604020202020204" pitchFamily="34" charset="0"/>
            </a:endParaRP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1649896" y="3139440"/>
            <a:ext cx="21965478" cy="10142325"/>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fontAlgn="base"/>
            <a:r>
              <a:rPr lang="tr-TR" sz="3000" dirty="0" smtClean="0">
                <a:solidFill>
                  <a:schemeClr val="bg1"/>
                </a:solidFill>
                <a:latin typeface="Arial" panose="020B0604020202020204" pitchFamily="34" charset="0"/>
                <a:cs typeface="Arial" panose="020B0604020202020204" pitchFamily="34" charset="0"/>
              </a:rPr>
              <a:t>• Teknik </a:t>
            </a:r>
            <a:r>
              <a:rPr lang="tr-TR" sz="3000" dirty="0">
                <a:solidFill>
                  <a:schemeClr val="bg1"/>
                </a:solidFill>
                <a:latin typeface="Arial" panose="020B0604020202020204" pitchFamily="34" charset="0"/>
                <a:cs typeface="Arial" panose="020B0604020202020204" pitchFamily="34" charset="0"/>
              </a:rPr>
              <a:t>alanlara yoğunlaşmış bir üniversite olarak, eğitim-öğretim ve araştırma faaliyetlerini etkileşimli yürütmek.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Ön </a:t>
            </a:r>
            <a:r>
              <a:rPr lang="tr-TR" sz="3000" dirty="0">
                <a:solidFill>
                  <a:schemeClr val="bg1"/>
                </a:solidFill>
                <a:latin typeface="Arial" panose="020B0604020202020204" pitchFamily="34" charset="0"/>
                <a:cs typeface="Arial" panose="020B0604020202020204" pitchFamily="34" charset="0"/>
              </a:rPr>
              <a:t>lisans, lisans ve lisansüstü programlarımızın tümünün iç kalite güvence sistemimiz kapsamında ulusal ve/veya uluslararası akreditasyon ölçütlerine uyumunu güvence altına almak.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Öğrenci </a:t>
            </a:r>
            <a:r>
              <a:rPr lang="tr-TR" sz="3000" dirty="0">
                <a:solidFill>
                  <a:schemeClr val="bg1"/>
                </a:solidFill>
                <a:latin typeface="Arial" panose="020B0604020202020204" pitchFamily="34" charset="0"/>
                <a:cs typeface="Arial" panose="020B0604020202020204" pitchFamily="34" charset="0"/>
              </a:rPr>
              <a:t>merkezli ve yeterlilik temelli öğrenme, öğretme ve ölçme-değerlendirme boyutundaki yetkinliklerimizi geliştirerek öğrenci ve mezun odaklı eğitim-öğretim ekosistemi oluşturmak ve sürdürülebilirliğini sağlamak.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Yüz </a:t>
            </a:r>
            <a:r>
              <a:rPr lang="tr-TR" sz="3000" dirty="0">
                <a:solidFill>
                  <a:schemeClr val="bg1"/>
                </a:solidFill>
                <a:latin typeface="Arial" panose="020B0604020202020204" pitchFamily="34" charset="0"/>
                <a:cs typeface="Arial" panose="020B0604020202020204" pitchFamily="34" charset="0"/>
              </a:rPr>
              <a:t>yüze eğitimi; uzaktan eğitim yöntemleri ve bilişim teknolojileri ile desteklemek.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Lisansüstü </a:t>
            </a:r>
            <a:r>
              <a:rPr lang="tr-TR" sz="3000" dirty="0">
                <a:solidFill>
                  <a:schemeClr val="bg1"/>
                </a:solidFill>
                <a:latin typeface="Arial" panose="020B0604020202020204" pitchFamily="34" charset="0"/>
                <a:cs typeface="Arial" panose="020B0604020202020204" pitchFamily="34" charset="0"/>
              </a:rPr>
              <a:t>program ve öğrenci sayısını artırarak lisans/lisansüstü öğrenci oranını dengelemek.</a:t>
            </a:r>
          </a:p>
        </p:txBody>
      </p:sp>
      <p:sp>
        <p:nvSpPr>
          <p:cNvPr id="11" name="Dikdörtgen 10">
            <a:extLst>
              <a:ext uri="{FF2B5EF4-FFF2-40B4-BE49-F238E27FC236}">
                <a16:creationId xmlns:a16="http://schemas.microsoft.com/office/drawing/2014/main" id="{4F485E67-138A-4B90-A80C-2502EFA98B9F}"/>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TextBox 33">
            <a:extLst>
              <a:ext uri="{FF2B5EF4-FFF2-40B4-BE49-F238E27FC236}">
                <a16:creationId xmlns:a16="http://schemas.microsoft.com/office/drawing/2014/main" id="{A31C39B2-F405-4185-A1A5-A9AE77DB2B6F}"/>
              </a:ext>
            </a:extLst>
          </p:cNvPr>
          <p:cNvSpPr txBox="1"/>
          <p:nvPr/>
        </p:nvSpPr>
        <p:spPr>
          <a:xfrm rot="16200000">
            <a:off x="-3998446"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POLİTİKALAR</a:t>
            </a:r>
            <a:endParaRPr lang="tr-TR" sz="5000" dirty="0">
              <a:solidFill>
                <a:schemeClr val="bg1">
                  <a:alpha val="20000"/>
                </a:schemeClr>
              </a:solidFill>
            </a:endParaRP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9952" y="10160116"/>
            <a:ext cx="4370308" cy="3121649"/>
          </a:xfrm>
          <a:prstGeom prst="rect">
            <a:avLst/>
          </a:prstGeom>
        </p:spPr>
      </p:pic>
      <p:sp>
        <p:nvSpPr>
          <p:cNvPr id="12" name="Dikdörtgen 11"/>
          <p:cNvSpPr/>
          <p:nvPr/>
        </p:nvSpPr>
        <p:spPr>
          <a:xfrm>
            <a:off x="20910602" y="11536274"/>
            <a:ext cx="2929007" cy="369332"/>
          </a:xfrm>
          <a:prstGeom prst="rect">
            <a:avLst/>
          </a:prstGeom>
        </p:spPr>
        <p:txBody>
          <a:bodyPr wrap="none">
            <a:spAutoFit/>
          </a:bodyPr>
          <a:lstStyle/>
          <a:p>
            <a:r>
              <a:rPr lang="tr-TR" b="1" dirty="0">
                <a:solidFill>
                  <a:schemeClr val="bg1"/>
                </a:solidFill>
                <a:latin typeface="Arial" panose="020B0604020202020204" pitchFamily="34" charset="0"/>
                <a:cs typeface="Arial" panose="020B0604020202020204" pitchFamily="34" charset="0"/>
              </a:rPr>
              <a:t>Eğitim-Öğretim Politikası</a:t>
            </a:r>
            <a:endParaRPr lang="tr-TR" dirty="0">
              <a:solidFill>
                <a:schemeClr val="bg1"/>
              </a:solidFill>
            </a:endParaRPr>
          </a:p>
        </p:txBody>
      </p:sp>
    </p:spTree>
    <p:extLst>
      <p:ext uri="{BB962C8B-B14F-4D97-AF65-F5344CB8AC3E}">
        <p14:creationId xmlns:p14="http://schemas.microsoft.com/office/powerpoint/2010/main" val="232326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a:solidFill>
                  <a:srgbClr val="FFFF00"/>
                </a:solidFill>
                <a:latin typeface="Arial" panose="020B0604020202020204" pitchFamily="34" charset="0"/>
                <a:cs typeface="Arial" panose="020B0604020202020204" pitchFamily="34" charset="0"/>
              </a:rPr>
              <a:t>ESTÜ Araştırma </a:t>
            </a:r>
            <a:r>
              <a:rPr lang="tr-TR" sz="6400" b="1" dirty="0" smtClean="0">
                <a:solidFill>
                  <a:srgbClr val="FFFF00"/>
                </a:solidFill>
                <a:latin typeface="Arial" panose="020B0604020202020204" pitchFamily="34" charset="0"/>
                <a:cs typeface="Arial" panose="020B0604020202020204" pitchFamily="34" charset="0"/>
              </a:rPr>
              <a:t>Politikası</a:t>
            </a:r>
            <a:endParaRPr lang="tr-TR" sz="6400" b="1" dirty="0">
              <a:solidFill>
                <a:srgbClr val="FFFF00"/>
              </a:solidFill>
              <a:latin typeface="Arial" panose="020B0604020202020204" pitchFamily="34" charset="0"/>
              <a:cs typeface="Arial" panose="020B0604020202020204" pitchFamily="34" charset="0"/>
            </a:endParaRP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1649896" y="3139440"/>
            <a:ext cx="21965478" cy="10142325"/>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fontAlgn="base"/>
            <a:r>
              <a:rPr lang="tr-TR" sz="3000" dirty="0" smtClean="0">
                <a:solidFill>
                  <a:schemeClr val="bg1"/>
                </a:solidFill>
                <a:latin typeface="Arial" panose="020B0604020202020204" pitchFamily="34" charset="0"/>
                <a:cs typeface="Arial" panose="020B0604020202020204" pitchFamily="34" charset="0"/>
              </a:rPr>
              <a:t>• Araştırma </a:t>
            </a:r>
            <a:r>
              <a:rPr lang="tr-TR" sz="3000" dirty="0">
                <a:solidFill>
                  <a:schemeClr val="bg1"/>
                </a:solidFill>
                <a:latin typeface="Arial" panose="020B0604020202020204" pitchFamily="34" charset="0"/>
                <a:cs typeface="Arial" panose="020B0604020202020204" pitchFamily="34" charset="0"/>
              </a:rPr>
              <a:t>odaklı bir üniversite olarak, eğitim-öğretim ve araştırma faaliyetlerini tüm süreçlerde etkileşimli yürütmek</a:t>
            </a:r>
            <a:r>
              <a:rPr lang="tr-TR" sz="3000" dirty="0" smtClean="0">
                <a:solidFill>
                  <a:schemeClr val="bg1"/>
                </a:solidFill>
                <a:latin typeface="Arial" panose="020B0604020202020204" pitchFamily="34" charset="0"/>
                <a:cs typeface="Arial" panose="020B0604020202020204" pitchFamily="34" charset="0"/>
              </a:rPr>
              <a:t>.</a:t>
            </a:r>
          </a:p>
          <a:p>
            <a:pPr algn="just" fontAlgn="base"/>
            <a:endParaRPr lang="tr-TR" sz="3000" dirty="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Atama-yükseltme </a:t>
            </a:r>
            <a:r>
              <a:rPr lang="tr-TR" sz="3000" dirty="0">
                <a:solidFill>
                  <a:schemeClr val="bg1"/>
                </a:solidFill>
                <a:latin typeface="Arial" panose="020B0604020202020204" pitchFamily="34" charset="0"/>
                <a:cs typeface="Arial" panose="020B0604020202020204" pitchFamily="34" charset="0"/>
              </a:rPr>
              <a:t>ve performans değerlendirme süreçlerinde öğretim elemanlarının araştırma yetkinliklerini öncelikli olarak dikkate almak.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Araştırma </a:t>
            </a:r>
            <a:r>
              <a:rPr lang="tr-TR" sz="3000" dirty="0">
                <a:solidFill>
                  <a:schemeClr val="bg1"/>
                </a:solidFill>
                <a:latin typeface="Arial" panose="020B0604020202020204" pitchFamily="34" charset="0"/>
                <a:cs typeface="Arial" panose="020B0604020202020204" pitchFamily="34" charset="0"/>
              </a:rPr>
              <a:t>sürecinin tüm bileşenlerini içeren etkileşimli, çıktı ve etki odaklı bir araştırma yönetimi ekosistemi geliştirmek ve uygulamak.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Araştırmayı</a:t>
            </a:r>
            <a:r>
              <a:rPr lang="tr-TR" sz="3000" dirty="0">
                <a:solidFill>
                  <a:schemeClr val="bg1"/>
                </a:solidFill>
                <a:latin typeface="Arial" panose="020B0604020202020204" pitchFamily="34" charset="0"/>
                <a:cs typeface="Arial" panose="020B0604020202020204" pitchFamily="34" charset="0"/>
              </a:rPr>
              <a:t>, iş dünyası ve uluslararası iş birliğine odaklanarak yürütmek ve değer yaratan araştırma çıktıları üretmek.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Araştırmayı </a:t>
            </a:r>
            <a:r>
              <a:rPr lang="tr-TR" sz="3000" dirty="0">
                <a:solidFill>
                  <a:schemeClr val="bg1"/>
                </a:solidFill>
                <a:latin typeface="Arial" panose="020B0604020202020204" pitchFamily="34" charset="0"/>
                <a:cs typeface="Arial" panose="020B0604020202020204" pitchFamily="34" charset="0"/>
              </a:rPr>
              <a:t>belirlenen öncelikli alanlara ve sürdürülebilirliğe odaklanarak yürütmek.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Araştırma </a:t>
            </a:r>
            <a:r>
              <a:rPr lang="tr-TR" sz="3000" dirty="0">
                <a:solidFill>
                  <a:schemeClr val="bg1"/>
                </a:solidFill>
                <a:latin typeface="Arial" panose="020B0604020202020204" pitchFamily="34" charset="0"/>
                <a:cs typeface="Arial" panose="020B0604020202020204" pitchFamily="34" charset="0"/>
              </a:rPr>
              <a:t>kültürünün akademik çalışanlar tarafından benimsenerek bir yaşam tarzı haline gelmesini sağlamak.</a:t>
            </a:r>
          </a:p>
        </p:txBody>
      </p:sp>
      <p:sp>
        <p:nvSpPr>
          <p:cNvPr id="11" name="Dikdörtgen 10">
            <a:extLst>
              <a:ext uri="{FF2B5EF4-FFF2-40B4-BE49-F238E27FC236}">
                <a16:creationId xmlns:a16="http://schemas.microsoft.com/office/drawing/2014/main" id="{4F485E67-138A-4B90-A80C-2502EFA98B9F}"/>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TextBox 33">
            <a:extLst>
              <a:ext uri="{FF2B5EF4-FFF2-40B4-BE49-F238E27FC236}">
                <a16:creationId xmlns:a16="http://schemas.microsoft.com/office/drawing/2014/main" id="{A31C39B2-F405-4185-A1A5-A9AE77DB2B6F}"/>
              </a:ext>
            </a:extLst>
          </p:cNvPr>
          <p:cNvSpPr txBox="1"/>
          <p:nvPr/>
        </p:nvSpPr>
        <p:spPr>
          <a:xfrm rot="16200000">
            <a:off x="-3998446"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POLİTİKALAR</a:t>
            </a:r>
            <a:endParaRPr lang="tr-TR" sz="5000" dirty="0">
              <a:solidFill>
                <a:schemeClr val="bg1">
                  <a:alpha val="20000"/>
                </a:schemeClr>
              </a:solidFill>
            </a:endParaRP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9952" y="10160116"/>
            <a:ext cx="4370308" cy="3121649"/>
          </a:xfrm>
          <a:prstGeom prst="rect">
            <a:avLst/>
          </a:prstGeom>
        </p:spPr>
      </p:pic>
      <p:sp>
        <p:nvSpPr>
          <p:cNvPr id="12" name="Dikdörtgen 11"/>
          <p:cNvSpPr/>
          <p:nvPr/>
        </p:nvSpPr>
        <p:spPr>
          <a:xfrm>
            <a:off x="21205555" y="11536274"/>
            <a:ext cx="2339102" cy="369332"/>
          </a:xfrm>
          <a:prstGeom prst="rect">
            <a:avLst/>
          </a:prstGeom>
        </p:spPr>
        <p:txBody>
          <a:bodyPr wrap="none">
            <a:spAutoFit/>
          </a:bodyPr>
          <a:lstStyle/>
          <a:p>
            <a:pPr algn="ctr"/>
            <a:r>
              <a:rPr lang="tr-TR" b="1" dirty="0">
                <a:solidFill>
                  <a:schemeClr val="bg1"/>
                </a:solidFill>
                <a:latin typeface="Arial" panose="020B0604020202020204" pitchFamily="34" charset="0"/>
                <a:cs typeface="Arial" panose="020B0604020202020204" pitchFamily="34" charset="0"/>
              </a:rPr>
              <a:t>Araştırma</a:t>
            </a:r>
            <a:r>
              <a:rPr lang="tr-TR" b="1" dirty="0" smtClean="0">
                <a:solidFill>
                  <a:schemeClr val="bg1"/>
                </a:solidFill>
                <a:latin typeface="Arial" panose="020B0604020202020204" pitchFamily="34" charset="0"/>
                <a:cs typeface="Arial" panose="020B0604020202020204" pitchFamily="34" charset="0"/>
              </a:rPr>
              <a:t> </a:t>
            </a:r>
            <a:r>
              <a:rPr lang="tr-TR" b="1" dirty="0">
                <a:solidFill>
                  <a:schemeClr val="bg1"/>
                </a:solidFill>
                <a:latin typeface="Arial" panose="020B0604020202020204" pitchFamily="34" charset="0"/>
                <a:cs typeface="Arial" panose="020B0604020202020204" pitchFamily="34" charset="0"/>
              </a:rPr>
              <a:t>Politikası</a:t>
            </a:r>
            <a:endParaRPr lang="tr-TR" dirty="0">
              <a:solidFill>
                <a:schemeClr val="bg1"/>
              </a:solidFill>
            </a:endParaRPr>
          </a:p>
        </p:txBody>
      </p:sp>
    </p:spTree>
    <p:extLst>
      <p:ext uri="{BB962C8B-B14F-4D97-AF65-F5344CB8AC3E}">
        <p14:creationId xmlns:p14="http://schemas.microsoft.com/office/powerpoint/2010/main" val="1744900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a:solidFill>
                  <a:srgbClr val="FFFF00"/>
                </a:solidFill>
                <a:latin typeface="Arial" panose="020B0604020202020204" pitchFamily="34" charset="0"/>
                <a:cs typeface="Arial" panose="020B0604020202020204" pitchFamily="34" charset="0"/>
              </a:rPr>
              <a:t>ESTÜ Topluma Hizmet </a:t>
            </a:r>
            <a:r>
              <a:rPr lang="tr-TR" sz="6400" b="1" dirty="0" smtClean="0">
                <a:solidFill>
                  <a:srgbClr val="FFFF00"/>
                </a:solidFill>
                <a:latin typeface="Arial" panose="020B0604020202020204" pitchFamily="34" charset="0"/>
                <a:cs typeface="Arial" panose="020B0604020202020204" pitchFamily="34" charset="0"/>
              </a:rPr>
              <a:t>Politikası</a:t>
            </a:r>
            <a:endParaRPr lang="tr-TR" sz="6400" b="1" dirty="0">
              <a:solidFill>
                <a:srgbClr val="FFFF00"/>
              </a:solidFill>
              <a:latin typeface="Arial" panose="020B0604020202020204" pitchFamily="34" charset="0"/>
              <a:cs typeface="Arial" panose="020B0604020202020204" pitchFamily="34" charset="0"/>
            </a:endParaRP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1649896" y="3139440"/>
            <a:ext cx="21965478" cy="10142325"/>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fontAlgn="base"/>
            <a:r>
              <a:rPr lang="tr-TR" sz="3000" dirty="0" smtClean="0">
                <a:solidFill>
                  <a:schemeClr val="bg1"/>
                </a:solidFill>
                <a:latin typeface="Arial" panose="020B0604020202020204" pitchFamily="34" charset="0"/>
                <a:cs typeface="Arial" panose="020B0604020202020204" pitchFamily="34" charset="0"/>
              </a:rPr>
              <a:t>• Üniversitenin </a:t>
            </a:r>
            <a:r>
              <a:rPr lang="tr-TR" sz="3000" dirty="0">
                <a:solidFill>
                  <a:schemeClr val="bg1"/>
                </a:solidFill>
                <a:latin typeface="Arial" panose="020B0604020202020204" pitchFamily="34" charset="0"/>
                <a:cs typeface="Arial" panose="020B0604020202020204" pitchFamily="34" charset="0"/>
              </a:rPr>
              <a:t>bilgi birikimini ve araştırma kabiliyetini girişimciliği ve toplumsal kalkınmayı destekleyecek şekilde yönetmek.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Üniversitenin </a:t>
            </a:r>
            <a:r>
              <a:rPr lang="tr-TR" sz="3000" dirty="0">
                <a:solidFill>
                  <a:schemeClr val="bg1"/>
                </a:solidFill>
                <a:latin typeface="Arial" panose="020B0604020202020204" pitchFamily="34" charset="0"/>
                <a:cs typeface="Arial" panose="020B0604020202020204" pitchFamily="34" charset="0"/>
              </a:rPr>
              <a:t>imkanlarını ve yetkinliklerini bilimin topluma tanıtılması, farkındalığın geliştirilmesi ve sevdirilmesi için kullanmak.</a:t>
            </a:r>
          </a:p>
        </p:txBody>
      </p:sp>
      <p:sp>
        <p:nvSpPr>
          <p:cNvPr id="11" name="Dikdörtgen 10">
            <a:extLst>
              <a:ext uri="{FF2B5EF4-FFF2-40B4-BE49-F238E27FC236}">
                <a16:creationId xmlns:a16="http://schemas.microsoft.com/office/drawing/2014/main" id="{4F485E67-138A-4B90-A80C-2502EFA98B9F}"/>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TextBox 33">
            <a:extLst>
              <a:ext uri="{FF2B5EF4-FFF2-40B4-BE49-F238E27FC236}">
                <a16:creationId xmlns:a16="http://schemas.microsoft.com/office/drawing/2014/main" id="{A31C39B2-F405-4185-A1A5-A9AE77DB2B6F}"/>
              </a:ext>
            </a:extLst>
          </p:cNvPr>
          <p:cNvSpPr txBox="1"/>
          <p:nvPr/>
        </p:nvSpPr>
        <p:spPr>
          <a:xfrm rot="16200000">
            <a:off x="-3998446"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POLİTİKALAR</a:t>
            </a:r>
            <a:endParaRPr lang="tr-TR" sz="5000" dirty="0">
              <a:solidFill>
                <a:schemeClr val="bg1">
                  <a:alpha val="20000"/>
                </a:schemeClr>
              </a:solidFill>
            </a:endParaRP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9952" y="10160116"/>
            <a:ext cx="4370308" cy="3121649"/>
          </a:xfrm>
          <a:prstGeom prst="rect">
            <a:avLst/>
          </a:prstGeom>
        </p:spPr>
      </p:pic>
      <p:sp>
        <p:nvSpPr>
          <p:cNvPr id="12" name="Dikdörtgen 11"/>
          <p:cNvSpPr/>
          <p:nvPr/>
        </p:nvSpPr>
        <p:spPr>
          <a:xfrm>
            <a:off x="20861454" y="11536274"/>
            <a:ext cx="3027304" cy="369332"/>
          </a:xfrm>
          <a:prstGeom prst="rect">
            <a:avLst/>
          </a:prstGeom>
        </p:spPr>
        <p:txBody>
          <a:bodyPr wrap="none">
            <a:spAutoFit/>
          </a:bodyPr>
          <a:lstStyle/>
          <a:p>
            <a:pPr algn="ctr"/>
            <a:r>
              <a:rPr lang="tr-TR" b="1" dirty="0">
                <a:solidFill>
                  <a:schemeClr val="bg1"/>
                </a:solidFill>
                <a:latin typeface="Arial" panose="020B0604020202020204" pitchFamily="34" charset="0"/>
                <a:cs typeface="Arial" panose="020B0604020202020204" pitchFamily="34" charset="0"/>
              </a:rPr>
              <a:t>Topluma Hizmet</a:t>
            </a:r>
            <a:r>
              <a:rPr lang="tr-TR" b="1" dirty="0" smtClean="0">
                <a:solidFill>
                  <a:schemeClr val="bg1"/>
                </a:solidFill>
                <a:latin typeface="Arial" panose="020B0604020202020204" pitchFamily="34" charset="0"/>
                <a:cs typeface="Arial" panose="020B0604020202020204" pitchFamily="34" charset="0"/>
              </a:rPr>
              <a:t> </a:t>
            </a:r>
            <a:r>
              <a:rPr lang="tr-TR" b="1" dirty="0">
                <a:solidFill>
                  <a:schemeClr val="bg1"/>
                </a:solidFill>
                <a:latin typeface="Arial" panose="020B0604020202020204" pitchFamily="34" charset="0"/>
                <a:cs typeface="Arial" panose="020B0604020202020204" pitchFamily="34" charset="0"/>
              </a:rPr>
              <a:t>Politikası</a:t>
            </a:r>
            <a:endParaRPr lang="tr-TR" dirty="0">
              <a:solidFill>
                <a:schemeClr val="bg1"/>
              </a:solidFill>
            </a:endParaRPr>
          </a:p>
        </p:txBody>
      </p:sp>
    </p:spTree>
    <p:extLst>
      <p:ext uri="{BB962C8B-B14F-4D97-AF65-F5344CB8AC3E}">
        <p14:creationId xmlns:p14="http://schemas.microsoft.com/office/powerpoint/2010/main" val="3670491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a:solidFill>
                  <a:srgbClr val="FFFF00"/>
                </a:solidFill>
                <a:latin typeface="Arial" panose="020B0604020202020204" pitchFamily="34" charset="0"/>
                <a:cs typeface="Arial" panose="020B0604020202020204" pitchFamily="34" charset="0"/>
              </a:rPr>
              <a:t>ESTÜ </a:t>
            </a:r>
            <a:r>
              <a:rPr lang="tr-TR" sz="6400" b="1" dirty="0" err="1">
                <a:solidFill>
                  <a:srgbClr val="FFFF00"/>
                </a:solidFill>
                <a:latin typeface="Arial" panose="020B0604020202020204" pitchFamily="34" charset="0"/>
                <a:cs typeface="Arial" panose="020B0604020202020204" pitchFamily="34" charset="0"/>
              </a:rPr>
              <a:t>Uluslararasılaşma</a:t>
            </a:r>
            <a:r>
              <a:rPr lang="tr-TR" sz="6400" b="1" dirty="0">
                <a:solidFill>
                  <a:srgbClr val="FFFF00"/>
                </a:solidFill>
                <a:latin typeface="Arial" panose="020B0604020202020204" pitchFamily="34" charset="0"/>
                <a:cs typeface="Arial" panose="020B0604020202020204" pitchFamily="34" charset="0"/>
              </a:rPr>
              <a:t> </a:t>
            </a:r>
            <a:r>
              <a:rPr lang="tr-TR" sz="6400" b="1" dirty="0" smtClean="0">
                <a:solidFill>
                  <a:srgbClr val="FFFF00"/>
                </a:solidFill>
                <a:latin typeface="Arial" panose="020B0604020202020204" pitchFamily="34" charset="0"/>
                <a:cs typeface="Arial" panose="020B0604020202020204" pitchFamily="34" charset="0"/>
              </a:rPr>
              <a:t>Politikası</a:t>
            </a:r>
            <a:endParaRPr lang="tr-TR" sz="6400" b="1" dirty="0">
              <a:solidFill>
                <a:srgbClr val="FFFF00"/>
              </a:solidFill>
              <a:latin typeface="Arial" panose="020B0604020202020204" pitchFamily="34" charset="0"/>
              <a:cs typeface="Arial" panose="020B0604020202020204" pitchFamily="34" charset="0"/>
            </a:endParaRP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1649896" y="3139440"/>
            <a:ext cx="21965478" cy="10142325"/>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fontAlgn="base"/>
            <a:r>
              <a:rPr lang="tr-TR" sz="3000" dirty="0" smtClean="0">
                <a:solidFill>
                  <a:schemeClr val="bg1"/>
                </a:solidFill>
                <a:latin typeface="Arial" panose="020B0604020202020204" pitchFamily="34" charset="0"/>
                <a:cs typeface="Arial" panose="020B0604020202020204" pitchFamily="34" charset="0"/>
              </a:rPr>
              <a:t>• Eğitim-öğretim</a:t>
            </a:r>
            <a:r>
              <a:rPr lang="tr-TR" sz="3000" dirty="0">
                <a:solidFill>
                  <a:schemeClr val="bg1"/>
                </a:solidFill>
                <a:latin typeface="Arial" panose="020B0604020202020204" pitchFamily="34" charset="0"/>
                <a:cs typeface="Arial" panose="020B0604020202020204" pitchFamily="34" charset="0"/>
              </a:rPr>
              <a:t>, araştırma ve topluma hizmet faaliyetlerinin uluslararası iş birlikleri çerçevesinde yürütülmesine yönelik bir organizasyon yapısı oluşturmak ve teşvik mekanizmalarını hayata geçirmek.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Öğretim </a:t>
            </a:r>
            <a:r>
              <a:rPr lang="tr-TR" sz="3000" dirty="0">
                <a:solidFill>
                  <a:schemeClr val="bg1"/>
                </a:solidFill>
                <a:latin typeface="Arial" panose="020B0604020202020204" pitchFamily="34" charset="0"/>
                <a:cs typeface="Arial" panose="020B0604020202020204" pitchFamily="34" charset="0"/>
              </a:rPr>
              <a:t>planının uluslararası yaklaşımlarla uyumu kapsamında çift diploma ve ortak diploma programlarını artırmak.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Uluslararası </a:t>
            </a:r>
            <a:r>
              <a:rPr lang="tr-TR" sz="3000" dirty="0">
                <a:solidFill>
                  <a:schemeClr val="bg1"/>
                </a:solidFill>
                <a:latin typeface="Arial" panose="020B0604020202020204" pitchFamily="34" charset="0"/>
                <a:cs typeface="Arial" panose="020B0604020202020204" pitchFamily="34" charset="0"/>
              </a:rPr>
              <a:t>iş birliği ağını genişletmek için uluslararası ağlara ve organizasyonlara katılımı teşvik etmek.</a:t>
            </a:r>
          </a:p>
        </p:txBody>
      </p:sp>
      <p:sp>
        <p:nvSpPr>
          <p:cNvPr id="11" name="Dikdörtgen 10">
            <a:extLst>
              <a:ext uri="{FF2B5EF4-FFF2-40B4-BE49-F238E27FC236}">
                <a16:creationId xmlns:a16="http://schemas.microsoft.com/office/drawing/2014/main" id="{4F485E67-138A-4B90-A80C-2502EFA98B9F}"/>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TextBox 33">
            <a:extLst>
              <a:ext uri="{FF2B5EF4-FFF2-40B4-BE49-F238E27FC236}">
                <a16:creationId xmlns:a16="http://schemas.microsoft.com/office/drawing/2014/main" id="{A31C39B2-F405-4185-A1A5-A9AE77DB2B6F}"/>
              </a:ext>
            </a:extLst>
          </p:cNvPr>
          <p:cNvSpPr txBox="1"/>
          <p:nvPr/>
        </p:nvSpPr>
        <p:spPr>
          <a:xfrm rot="16200000">
            <a:off x="-3998446"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POLİTİKALAR</a:t>
            </a:r>
            <a:endParaRPr lang="tr-TR" sz="5000" dirty="0">
              <a:solidFill>
                <a:schemeClr val="bg1">
                  <a:alpha val="20000"/>
                </a:schemeClr>
              </a:solidFill>
            </a:endParaRP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9952" y="10160116"/>
            <a:ext cx="4370308" cy="3121649"/>
          </a:xfrm>
          <a:prstGeom prst="rect">
            <a:avLst/>
          </a:prstGeom>
        </p:spPr>
      </p:pic>
      <p:sp>
        <p:nvSpPr>
          <p:cNvPr id="12" name="Dikdörtgen 11"/>
          <p:cNvSpPr/>
          <p:nvPr/>
        </p:nvSpPr>
        <p:spPr>
          <a:xfrm>
            <a:off x="20756714" y="11536274"/>
            <a:ext cx="3236784" cy="369332"/>
          </a:xfrm>
          <a:prstGeom prst="rect">
            <a:avLst/>
          </a:prstGeom>
        </p:spPr>
        <p:txBody>
          <a:bodyPr wrap="none">
            <a:spAutoFit/>
          </a:bodyPr>
          <a:lstStyle/>
          <a:p>
            <a:pPr algn="ctr"/>
            <a:r>
              <a:rPr lang="tr-TR" b="1" dirty="0" err="1">
                <a:solidFill>
                  <a:schemeClr val="bg1"/>
                </a:solidFill>
                <a:latin typeface="Arial" panose="020B0604020202020204" pitchFamily="34" charset="0"/>
                <a:cs typeface="Arial" panose="020B0604020202020204" pitchFamily="34" charset="0"/>
              </a:rPr>
              <a:t>Uluslararasılaşma</a:t>
            </a:r>
            <a:r>
              <a:rPr lang="tr-TR" b="1" dirty="0" smtClean="0">
                <a:solidFill>
                  <a:schemeClr val="bg1"/>
                </a:solidFill>
                <a:latin typeface="Arial" panose="020B0604020202020204" pitchFamily="34" charset="0"/>
                <a:cs typeface="Arial" panose="020B0604020202020204" pitchFamily="34" charset="0"/>
              </a:rPr>
              <a:t> Politikası</a:t>
            </a:r>
            <a:endParaRPr lang="tr-TR" dirty="0">
              <a:solidFill>
                <a:schemeClr val="bg1"/>
              </a:solidFill>
            </a:endParaRPr>
          </a:p>
        </p:txBody>
      </p:sp>
    </p:spTree>
    <p:extLst>
      <p:ext uri="{BB962C8B-B14F-4D97-AF65-F5344CB8AC3E}">
        <p14:creationId xmlns:p14="http://schemas.microsoft.com/office/powerpoint/2010/main" val="2707967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a:solidFill>
                  <a:srgbClr val="FFFF00"/>
                </a:solidFill>
                <a:latin typeface="Arial" panose="020B0604020202020204" pitchFamily="34" charset="0"/>
                <a:cs typeface="Arial" panose="020B0604020202020204" pitchFamily="34" charset="0"/>
              </a:rPr>
              <a:t>ESTÜ Yönetişim </a:t>
            </a:r>
            <a:r>
              <a:rPr lang="tr-TR" sz="6400" b="1" dirty="0" smtClean="0">
                <a:solidFill>
                  <a:srgbClr val="FFFF00"/>
                </a:solidFill>
                <a:latin typeface="Arial" panose="020B0604020202020204" pitchFamily="34" charset="0"/>
                <a:cs typeface="Arial" panose="020B0604020202020204" pitchFamily="34" charset="0"/>
              </a:rPr>
              <a:t>Politikası</a:t>
            </a:r>
            <a:endParaRPr lang="tr-TR" sz="6400" b="1" dirty="0">
              <a:solidFill>
                <a:srgbClr val="FFFF00"/>
              </a:solidFill>
              <a:latin typeface="Arial" panose="020B0604020202020204" pitchFamily="34" charset="0"/>
              <a:cs typeface="Arial" panose="020B0604020202020204" pitchFamily="34" charset="0"/>
            </a:endParaRP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1649896" y="3139441"/>
            <a:ext cx="21965478" cy="10016914"/>
          </a:xfrm>
          <a:prstGeom prst="rect">
            <a:avLst/>
          </a:prstGeom>
        </p:spPr>
        <p:txBody>
          <a:bodyPr vert="horz" lIns="91440" tIns="45720" rIns="91440" bIns="45720" rtlCol="0">
            <a:normAutofit lnSpcReduction="10000"/>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fontAlgn="base"/>
            <a:r>
              <a:rPr lang="tr-TR" sz="3000" dirty="0" smtClean="0">
                <a:solidFill>
                  <a:schemeClr val="bg1"/>
                </a:solidFill>
                <a:latin typeface="Arial" panose="020B0604020202020204" pitchFamily="34" charset="0"/>
                <a:cs typeface="Arial" panose="020B0604020202020204" pitchFamily="34" charset="0"/>
              </a:rPr>
              <a:t>• Birlikte </a:t>
            </a:r>
            <a:r>
              <a:rPr lang="tr-TR" sz="3000" dirty="0">
                <a:solidFill>
                  <a:schemeClr val="bg1"/>
                </a:solidFill>
                <a:latin typeface="Arial" panose="020B0604020202020204" pitchFamily="34" charset="0"/>
                <a:cs typeface="Arial" panose="020B0604020202020204" pitchFamily="34" charset="0"/>
              </a:rPr>
              <a:t>yönetme kültürünü geliştiren, performansı dikkate alan ve çevik yönetişim ilkelerine bağlı bir yönetim tarzını benimsemek.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Hızla </a:t>
            </a:r>
            <a:r>
              <a:rPr lang="tr-TR" sz="3000" dirty="0">
                <a:solidFill>
                  <a:schemeClr val="bg1"/>
                </a:solidFill>
                <a:latin typeface="Arial" panose="020B0604020202020204" pitchFamily="34" charset="0"/>
                <a:cs typeface="Arial" panose="020B0604020202020204" pitchFamily="34" charset="0"/>
              </a:rPr>
              <a:t>değişen, belirsizlikler içeren karmaşık ortamın getirdiği olası riskleri kurumsal kapasitemiz ve kurumsal çevikliğimiz ile yönetmek.  </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Kurumsallaşmanın </a:t>
            </a:r>
            <a:r>
              <a:rPr lang="tr-TR" sz="3000" dirty="0">
                <a:solidFill>
                  <a:schemeClr val="bg1"/>
                </a:solidFill>
                <a:latin typeface="Arial" panose="020B0604020202020204" pitchFamily="34" charset="0"/>
                <a:cs typeface="Arial" panose="020B0604020202020204" pitchFamily="34" charset="0"/>
              </a:rPr>
              <a:t>gerektirdiği yapılar ile tüm görev-yetki ve sorumluluklarının açıkça tanımlandığı, yatay yapılanma odaklı, gelişmeye açık, sağlam temelli bir kurumsal organizasyon geliştirmek, esnekliği ve </a:t>
            </a:r>
            <a:r>
              <a:rPr lang="tr-TR" sz="3000" dirty="0" err="1">
                <a:solidFill>
                  <a:schemeClr val="bg1"/>
                </a:solidFill>
                <a:latin typeface="Arial" panose="020B0604020202020204" pitchFamily="34" charset="0"/>
                <a:cs typeface="Arial" panose="020B0604020202020204" pitchFamily="34" charset="0"/>
              </a:rPr>
              <a:t>yenileşimi</a:t>
            </a:r>
            <a:r>
              <a:rPr lang="tr-TR" sz="3000" dirty="0">
                <a:solidFill>
                  <a:schemeClr val="bg1"/>
                </a:solidFill>
                <a:latin typeface="Arial" panose="020B0604020202020204" pitchFamily="34" charset="0"/>
                <a:cs typeface="Arial" panose="020B0604020202020204" pitchFamily="34" charset="0"/>
              </a:rPr>
              <a:t> özendirmek.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Evrensel </a:t>
            </a:r>
            <a:r>
              <a:rPr lang="tr-TR" sz="3000" dirty="0">
                <a:solidFill>
                  <a:schemeClr val="bg1"/>
                </a:solidFill>
                <a:latin typeface="Arial" panose="020B0604020202020204" pitchFamily="34" charset="0"/>
                <a:cs typeface="Arial" panose="020B0604020202020204" pitchFamily="34" charset="0"/>
              </a:rPr>
              <a:t>etik değerler çerçevesinde, şeffaf, hesap verebilir ve katılımcı bir yönetim anlayışını benimsemek; Üniversitenin tüm faaliyetleri hakkında kamuoyunu açık, doğru, güncel ve kolay ulaşılabilir şekilde bilgilendirmek.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Çalışanları </a:t>
            </a:r>
            <a:r>
              <a:rPr lang="tr-TR" sz="3000" dirty="0">
                <a:solidFill>
                  <a:schemeClr val="bg1"/>
                </a:solidFill>
                <a:latin typeface="Arial" panose="020B0604020202020204" pitchFamily="34" charset="0"/>
                <a:cs typeface="Arial" panose="020B0604020202020204" pitchFamily="34" charset="0"/>
              </a:rPr>
              <a:t>motive etmek ve sürekli geliştirmek, başarıyı ödüllendirmek, </a:t>
            </a:r>
            <a:r>
              <a:rPr lang="tr-TR" sz="3000" dirty="0" err="1">
                <a:solidFill>
                  <a:schemeClr val="bg1"/>
                </a:solidFill>
                <a:latin typeface="Arial" panose="020B0604020202020204" pitchFamily="34" charset="0"/>
                <a:cs typeface="Arial" panose="020B0604020202020204" pitchFamily="34" charset="0"/>
              </a:rPr>
              <a:t>temsiliyeti</a:t>
            </a:r>
            <a:r>
              <a:rPr lang="tr-TR" sz="3000" dirty="0">
                <a:solidFill>
                  <a:schemeClr val="bg1"/>
                </a:solidFill>
                <a:latin typeface="Arial" panose="020B0604020202020204" pitchFamily="34" charset="0"/>
                <a:cs typeface="Arial" panose="020B0604020202020204" pitchFamily="34" charset="0"/>
              </a:rPr>
              <a:t> ve aidiyet duygusunu güçlendirmek, erişilebilir olmak ve etkin iletişim mekanizmalarını geliştirmek.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Öğrencilere</a:t>
            </a:r>
            <a:r>
              <a:rPr lang="tr-TR" sz="3000" dirty="0">
                <a:solidFill>
                  <a:schemeClr val="bg1"/>
                </a:solidFill>
                <a:latin typeface="Arial" panose="020B0604020202020204" pitchFamily="34" charset="0"/>
                <a:cs typeface="Arial" panose="020B0604020202020204" pitchFamily="34" charset="0"/>
              </a:rPr>
              <a:t>, çalışanlara ve tüm paydaşlara güvenli ve sağlıklı bir yaşam ortamı sunmak, </a:t>
            </a:r>
            <a:r>
              <a:rPr lang="tr-TR" sz="3000" dirty="0" smtClean="0">
                <a:solidFill>
                  <a:schemeClr val="bg1"/>
                </a:solidFill>
                <a:latin typeface="Arial" panose="020B0604020202020204" pitchFamily="34" charset="0"/>
                <a:cs typeface="Arial" panose="020B0604020202020204" pitchFamily="34" charset="0"/>
              </a:rPr>
              <a:t>kampüslerde</a:t>
            </a:r>
          </a:p>
          <a:p>
            <a:pPr algn="just" fontAlgn="base"/>
            <a:r>
              <a:rPr lang="tr-TR" sz="3000" dirty="0" smtClean="0">
                <a:solidFill>
                  <a:schemeClr val="bg1"/>
                </a:solidFill>
                <a:latin typeface="Arial" panose="020B0604020202020204" pitchFamily="34" charset="0"/>
                <a:cs typeface="Arial" panose="020B0604020202020204" pitchFamily="34" charset="0"/>
              </a:rPr>
              <a:t>sürdürülebilir </a:t>
            </a:r>
            <a:r>
              <a:rPr lang="tr-TR" sz="3000" dirty="0">
                <a:solidFill>
                  <a:schemeClr val="bg1"/>
                </a:solidFill>
                <a:latin typeface="Arial" panose="020B0604020202020204" pitchFamily="34" charset="0"/>
                <a:cs typeface="Arial" panose="020B0604020202020204" pitchFamily="34" charset="0"/>
              </a:rPr>
              <a:t>eko-kampüs altyapısını ve bütünleşik afet ve acil durum yönetim sistemini oluşturmak.</a:t>
            </a:r>
          </a:p>
          <a:p>
            <a:pPr algn="just" fontAlgn="base"/>
            <a:endParaRPr lang="tr-TR" sz="3000" dirty="0" smtClean="0">
              <a:solidFill>
                <a:schemeClr val="bg1"/>
              </a:solidFill>
              <a:latin typeface="Arial" panose="020B0604020202020204" pitchFamily="34" charset="0"/>
              <a:cs typeface="Arial" panose="020B0604020202020204" pitchFamily="34" charset="0"/>
            </a:endParaRPr>
          </a:p>
          <a:p>
            <a:pPr algn="just" fontAlgn="base"/>
            <a:r>
              <a:rPr lang="tr-TR" sz="3000" dirty="0" smtClean="0">
                <a:solidFill>
                  <a:schemeClr val="bg1"/>
                </a:solidFill>
                <a:latin typeface="Arial" panose="020B0604020202020204" pitchFamily="34" charset="0"/>
                <a:cs typeface="Arial" panose="020B0604020202020204" pitchFamily="34" charset="0"/>
              </a:rPr>
              <a:t>• Temel </a:t>
            </a:r>
            <a:r>
              <a:rPr lang="tr-TR" sz="3000" dirty="0">
                <a:solidFill>
                  <a:schemeClr val="bg1"/>
                </a:solidFill>
                <a:latin typeface="Arial" panose="020B0604020202020204" pitchFamily="34" charset="0"/>
                <a:cs typeface="Arial" panose="020B0604020202020204" pitchFamily="34" charset="0"/>
              </a:rPr>
              <a:t>faaliyetlerin sürdürülebilirliğini güvence altına almak için öz gelirleri artırmak.</a:t>
            </a:r>
          </a:p>
        </p:txBody>
      </p:sp>
      <p:sp>
        <p:nvSpPr>
          <p:cNvPr id="11" name="Dikdörtgen 10">
            <a:extLst>
              <a:ext uri="{FF2B5EF4-FFF2-40B4-BE49-F238E27FC236}">
                <a16:creationId xmlns:a16="http://schemas.microsoft.com/office/drawing/2014/main" id="{4F485E67-138A-4B90-A80C-2502EFA98B9F}"/>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TextBox 33">
            <a:extLst>
              <a:ext uri="{FF2B5EF4-FFF2-40B4-BE49-F238E27FC236}">
                <a16:creationId xmlns:a16="http://schemas.microsoft.com/office/drawing/2014/main" id="{A31C39B2-F405-4185-A1A5-A9AE77DB2B6F}"/>
              </a:ext>
            </a:extLst>
          </p:cNvPr>
          <p:cNvSpPr txBox="1"/>
          <p:nvPr/>
        </p:nvSpPr>
        <p:spPr>
          <a:xfrm rot="16200000">
            <a:off x="-3998446"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POLİTİKALAR</a:t>
            </a:r>
            <a:endParaRPr lang="tr-TR" sz="5000" dirty="0">
              <a:solidFill>
                <a:schemeClr val="bg1">
                  <a:alpha val="20000"/>
                </a:schemeClr>
              </a:solidFill>
            </a:endParaRP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9952" y="10160116"/>
            <a:ext cx="4370308" cy="3121649"/>
          </a:xfrm>
          <a:prstGeom prst="rect">
            <a:avLst/>
          </a:prstGeom>
        </p:spPr>
      </p:pic>
      <p:sp>
        <p:nvSpPr>
          <p:cNvPr id="12" name="Dikdörtgen 11"/>
          <p:cNvSpPr/>
          <p:nvPr/>
        </p:nvSpPr>
        <p:spPr>
          <a:xfrm>
            <a:off x="21192731" y="11536274"/>
            <a:ext cx="2364750" cy="369332"/>
          </a:xfrm>
          <a:prstGeom prst="rect">
            <a:avLst/>
          </a:prstGeom>
        </p:spPr>
        <p:txBody>
          <a:bodyPr wrap="none">
            <a:spAutoFit/>
          </a:bodyPr>
          <a:lstStyle/>
          <a:p>
            <a:pPr algn="ctr"/>
            <a:r>
              <a:rPr lang="tr-TR" b="1" dirty="0">
                <a:solidFill>
                  <a:schemeClr val="bg1"/>
                </a:solidFill>
                <a:latin typeface="Arial" panose="020B0604020202020204" pitchFamily="34" charset="0"/>
                <a:cs typeface="Arial" panose="020B0604020202020204" pitchFamily="34" charset="0"/>
              </a:rPr>
              <a:t>Yönetişim </a:t>
            </a:r>
            <a:r>
              <a:rPr lang="tr-TR" b="1" dirty="0" smtClean="0">
                <a:solidFill>
                  <a:schemeClr val="bg1"/>
                </a:solidFill>
                <a:latin typeface="Arial" panose="020B0604020202020204" pitchFamily="34" charset="0"/>
                <a:cs typeface="Arial" panose="020B0604020202020204" pitchFamily="34" charset="0"/>
              </a:rPr>
              <a:t>Politikası</a:t>
            </a:r>
            <a:endParaRPr lang="tr-TR" dirty="0">
              <a:solidFill>
                <a:schemeClr val="bg1"/>
              </a:solidFill>
            </a:endParaRPr>
          </a:p>
        </p:txBody>
      </p:sp>
    </p:spTree>
    <p:extLst>
      <p:ext uri="{BB962C8B-B14F-4D97-AF65-F5344CB8AC3E}">
        <p14:creationId xmlns:p14="http://schemas.microsoft.com/office/powerpoint/2010/main" val="476877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a:solidFill>
                  <a:srgbClr val="FFFF00"/>
                </a:solidFill>
                <a:latin typeface="Arial" panose="020B0604020202020204" pitchFamily="34" charset="0"/>
                <a:cs typeface="Arial" panose="020B0604020202020204" pitchFamily="34" charset="0"/>
              </a:rPr>
              <a:t>ESTÜ Kadın-Erkek Fırsat Eşitliği (KEFE) </a:t>
            </a:r>
            <a:r>
              <a:rPr lang="tr-TR" sz="6400" b="1" dirty="0" smtClean="0">
                <a:solidFill>
                  <a:srgbClr val="FFFF00"/>
                </a:solidFill>
                <a:latin typeface="Arial" panose="020B0604020202020204" pitchFamily="34" charset="0"/>
                <a:cs typeface="Arial" panose="020B0604020202020204" pitchFamily="34" charset="0"/>
              </a:rPr>
              <a:t>Politikası</a:t>
            </a:r>
            <a:endParaRPr lang="tr-TR" sz="6400" b="1" dirty="0">
              <a:solidFill>
                <a:srgbClr val="FFFF00"/>
              </a:solidFill>
              <a:latin typeface="Arial" panose="020B0604020202020204" pitchFamily="34" charset="0"/>
              <a:cs typeface="Arial" panose="020B0604020202020204" pitchFamily="34" charset="0"/>
            </a:endParaRP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1649896" y="3139441"/>
            <a:ext cx="21965478" cy="8180832"/>
          </a:xfrm>
          <a:prstGeom prst="rect">
            <a:avLst/>
          </a:prstGeom>
        </p:spPr>
        <p:txBody>
          <a:bodyPr vert="horz" lIns="91440" tIns="45720" rIns="91440" bIns="45720" rtlCol="0">
            <a:no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fontAlgn="base">
              <a:lnSpc>
                <a:spcPct val="100000"/>
              </a:lnSpc>
            </a:pPr>
            <a:r>
              <a:rPr lang="tr-TR" sz="2500" dirty="0" smtClean="0">
                <a:solidFill>
                  <a:schemeClr val="bg1"/>
                </a:solidFill>
                <a:latin typeface="Arial" panose="020B0604020202020204" pitchFamily="34" charset="0"/>
                <a:cs typeface="Arial" panose="020B0604020202020204" pitchFamily="34" charset="0"/>
              </a:rPr>
              <a:t>Üniversitemiz,</a:t>
            </a:r>
          </a:p>
          <a:p>
            <a:pPr marL="457200" indent="-457200" algn="just" fontAlgn="base">
              <a:lnSpc>
                <a:spcPct val="100000"/>
              </a:lnSpc>
              <a:buFont typeface="Arial" panose="020B0604020202020204" pitchFamily="34" charset="0"/>
              <a:buChar char="•"/>
            </a:pPr>
            <a:r>
              <a:rPr lang="tr-TR" sz="2500" dirty="0" smtClean="0">
                <a:solidFill>
                  <a:schemeClr val="bg1"/>
                </a:solidFill>
                <a:latin typeface="Arial" panose="020B0604020202020204" pitchFamily="34" charset="0"/>
                <a:cs typeface="Arial" panose="020B0604020202020204" pitchFamily="34" charset="0"/>
              </a:rPr>
              <a:t>Kadın-Erkek </a:t>
            </a:r>
            <a:r>
              <a:rPr lang="tr-TR" sz="2500" dirty="0">
                <a:solidFill>
                  <a:schemeClr val="bg1"/>
                </a:solidFill>
                <a:latin typeface="Arial" panose="020B0604020202020204" pitchFamily="34" charset="0"/>
                <a:cs typeface="Arial" panose="020B0604020202020204" pitchFamily="34" charset="0"/>
              </a:rPr>
              <a:t>Fırsat Eşitliği konusunda farkındalık geliştirmek amacıyla çalışmalar yapar, bu kültürün tüm paydaşlarca benimsenmesi için planlı çalışmalar gerçekleştirir ve yaptığı çalışmaları toplumla paylaşır.</a:t>
            </a:r>
          </a:p>
          <a:p>
            <a:pPr marL="457200" indent="-457200" algn="just" fontAlgn="base">
              <a:lnSpc>
                <a:spcPct val="100000"/>
              </a:lnSpc>
              <a:buFont typeface="Arial" panose="020B0604020202020204" pitchFamily="34" charset="0"/>
              <a:buChar char="•"/>
            </a:pPr>
            <a:r>
              <a:rPr lang="tr-TR" sz="2500" dirty="0" smtClean="0">
                <a:solidFill>
                  <a:schemeClr val="bg1"/>
                </a:solidFill>
                <a:latin typeface="Arial" panose="020B0604020202020204" pitchFamily="34" charset="0"/>
                <a:cs typeface="Arial" panose="020B0604020202020204" pitchFamily="34" charset="0"/>
              </a:rPr>
              <a:t>Kadın-Erkek </a:t>
            </a:r>
            <a:r>
              <a:rPr lang="tr-TR" sz="2500" dirty="0">
                <a:solidFill>
                  <a:schemeClr val="bg1"/>
                </a:solidFill>
                <a:latin typeface="Arial" panose="020B0604020202020204" pitchFamily="34" charset="0"/>
                <a:cs typeface="Arial" panose="020B0604020202020204" pitchFamily="34" charset="0"/>
              </a:rPr>
              <a:t>Fırsat Eşitliğini geliştirme çalışmalarını üst yönetiminin liderliği ile gerçekleştirmeyi taahhüt eder.</a:t>
            </a:r>
          </a:p>
          <a:p>
            <a:pPr marL="457200" indent="-457200" algn="just" fontAlgn="base">
              <a:lnSpc>
                <a:spcPct val="100000"/>
              </a:lnSpc>
              <a:buFont typeface="Arial" panose="020B0604020202020204" pitchFamily="34" charset="0"/>
              <a:buChar char="•"/>
            </a:pPr>
            <a:r>
              <a:rPr lang="tr-TR" sz="2500" dirty="0" smtClean="0">
                <a:solidFill>
                  <a:schemeClr val="bg1"/>
                </a:solidFill>
                <a:latin typeface="Arial" panose="020B0604020202020204" pitchFamily="34" charset="0"/>
                <a:cs typeface="Arial" panose="020B0604020202020204" pitchFamily="34" charset="0"/>
              </a:rPr>
              <a:t>Kadın-Erkek </a:t>
            </a:r>
            <a:r>
              <a:rPr lang="tr-TR" sz="2500" dirty="0">
                <a:solidFill>
                  <a:schemeClr val="bg1"/>
                </a:solidFill>
                <a:latin typeface="Arial" panose="020B0604020202020204" pitchFamily="34" charset="0"/>
                <a:cs typeface="Arial" panose="020B0604020202020204" pitchFamily="34" charset="0"/>
              </a:rPr>
              <a:t>Fırsat Eşitliği ve kapsayıcılık ilkesinin eğitim-öğretim, araştırma-geliştirme, topluma hizmet olarak tanımladığımız temel faaliyetlerimizde ve tüm yönetsel süreçlerimiz için yol gösterici olduğunu taahhüt eder.</a:t>
            </a:r>
          </a:p>
          <a:p>
            <a:pPr marL="457200" indent="-457200" algn="just" fontAlgn="base">
              <a:lnSpc>
                <a:spcPct val="100000"/>
              </a:lnSpc>
              <a:buFont typeface="Arial" panose="020B0604020202020204" pitchFamily="34" charset="0"/>
              <a:buChar char="•"/>
            </a:pPr>
            <a:r>
              <a:rPr lang="tr-TR" sz="2500" dirty="0" smtClean="0">
                <a:solidFill>
                  <a:schemeClr val="bg1"/>
                </a:solidFill>
                <a:latin typeface="Arial" panose="020B0604020202020204" pitchFamily="34" charset="0"/>
                <a:cs typeface="Arial" panose="020B0604020202020204" pitchFamily="34" charset="0"/>
              </a:rPr>
              <a:t>Kadın-erkek </a:t>
            </a:r>
            <a:r>
              <a:rPr lang="tr-TR" sz="2500" dirty="0">
                <a:solidFill>
                  <a:schemeClr val="bg1"/>
                </a:solidFill>
                <a:latin typeface="Arial" panose="020B0604020202020204" pitchFamily="34" charset="0"/>
                <a:cs typeface="Arial" panose="020B0604020202020204" pitchFamily="34" charset="0"/>
              </a:rPr>
              <a:t>tüm çalışanlarına kapsayıcı, saygın ve geliştirici bir çalışma ortamı sunmayı taahhüt eder.</a:t>
            </a:r>
          </a:p>
          <a:p>
            <a:pPr marL="457200" indent="-457200" algn="just" fontAlgn="base">
              <a:lnSpc>
                <a:spcPct val="100000"/>
              </a:lnSpc>
              <a:buFont typeface="Arial" panose="020B0604020202020204" pitchFamily="34" charset="0"/>
              <a:buChar char="•"/>
            </a:pPr>
            <a:r>
              <a:rPr lang="tr-TR" sz="2500" dirty="0" smtClean="0">
                <a:solidFill>
                  <a:schemeClr val="bg1"/>
                </a:solidFill>
                <a:latin typeface="Arial" panose="020B0604020202020204" pitchFamily="34" charset="0"/>
                <a:cs typeface="Arial" panose="020B0604020202020204" pitchFamily="34" charset="0"/>
              </a:rPr>
              <a:t>Tüm </a:t>
            </a:r>
            <a:r>
              <a:rPr lang="tr-TR" sz="2500" dirty="0">
                <a:solidFill>
                  <a:schemeClr val="bg1"/>
                </a:solidFill>
                <a:latin typeface="Arial" panose="020B0604020202020204" pitchFamily="34" charset="0"/>
                <a:cs typeface="Arial" panose="020B0604020202020204" pitchFamily="34" charset="0"/>
              </a:rPr>
              <a:t>öğrencilerine kapsayıcı ve fırsat eşitliğine dayanan bir eğitim-öğretim ve araştırma ortamı sunmayı taahhüt eder.</a:t>
            </a:r>
          </a:p>
          <a:p>
            <a:pPr marL="457200" indent="-457200" algn="just" fontAlgn="base">
              <a:lnSpc>
                <a:spcPct val="100000"/>
              </a:lnSpc>
              <a:buFont typeface="Arial" panose="020B0604020202020204" pitchFamily="34" charset="0"/>
              <a:buChar char="•"/>
            </a:pPr>
            <a:r>
              <a:rPr lang="tr-TR" sz="2500" dirty="0" smtClean="0">
                <a:solidFill>
                  <a:schemeClr val="bg1"/>
                </a:solidFill>
                <a:latin typeface="Arial" panose="020B0604020202020204" pitchFamily="34" charset="0"/>
                <a:cs typeface="Arial" panose="020B0604020202020204" pitchFamily="34" charset="0"/>
              </a:rPr>
              <a:t>İnsan </a:t>
            </a:r>
            <a:r>
              <a:rPr lang="tr-TR" sz="2500" dirty="0">
                <a:solidFill>
                  <a:schemeClr val="bg1"/>
                </a:solidFill>
                <a:latin typeface="Arial" panose="020B0604020202020204" pitchFamily="34" charset="0"/>
                <a:cs typeface="Arial" panose="020B0604020202020204" pitchFamily="34" charset="0"/>
              </a:rPr>
              <a:t>kaynakları süreçlerinde kadın ve erkek çalışanlar arasında ayrım yapmaz, eşit işe eşit ücret ve şeffaflık prensiplerini benimser. Tüm çalışanlarına kariyer gelişimleri kapsamında destek vermeyi taahhüt eder</a:t>
            </a:r>
            <a:r>
              <a:rPr lang="tr-TR" sz="2500" dirty="0" smtClean="0">
                <a:solidFill>
                  <a:schemeClr val="bg1"/>
                </a:solidFill>
                <a:latin typeface="Arial" panose="020B0604020202020204" pitchFamily="34" charset="0"/>
                <a:cs typeface="Arial" panose="020B0604020202020204" pitchFamily="34" charset="0"/>
              </a:rPr>
              <a:t>.</a:t>
            </a:r>
          </a:p>
          <a:p>
            <a:pPr marL="457200" indent="-457200" algn="just" fontAlgn="base">
              <a:lnSpc>
                <a:spcPct val="100000"/>
              </a:lnSpc>
              <a:buFont typeface="Arial" panose="020B0604020202020204" pitchFamily="34" charset="0"/>
              <a:buChar char="•"/>
            </a:pPr>
            <a:r>
              <a:rPr lang="tr-TR" sz="2500" dirty="0">
                <a:solidFill>
                  <a:schemeClr val="bg1"/>
                </a:solidFill>
                <a:latin typeface="Arial" panose="020B0604020202020204" pitchFamily="34" charset="0"/>
                <a:cs typeface="Arial" panose="020B0604020202020204" pitchFamily="34" charset="0"/>
              </a:rPr>
              <a:t>Şiddet, cinsel taciz, saldırı veya zorbalığın hiçbir türüne müsamaha göstermez. Herhangi bir paydaşımıza yönelik fiziksel, duygusal, sözlü veya sözsüz, raporlanan veya bildirilen her türlü tutum ve davranışı araştırmayı ve müdahale etmeyi taahhüt eder. Bildirim/geribildirim mekanizmaları oluşturur ve bu mekanizmaların tüm paydaşlar tarafından bilinmesini sağlar. Bildirim sahibinin herhangi bir ayrımcılığa maruz kalmayacağını taahhüt eder ve korur.</a:t>
            </a:r>
          </a:p>
          <a:p>
            <a:pPr marL="457200" indent="-457200" algn="just" fontAlgn="base">
              <a:lnSpc>
                <a:spcPct val="100000"/>
              </a:lnSpc>
              <a:buFont typeface="Arial" panose="020B0604020202020204" pitchFamily="34" charset="0"/>
              <a:buChar char="•"/>
            </a:pPr>
            <a:r>
              <a:rPr lang="tr-TR" sz="2500" dirty="0" smtClean="0">
                <a:solidFill>
                  <a:schemeClr val="bg1"/>
                </a:solidFill>
                <a:latin typeface="Arial" panose="020B0604020202020204" pitchFamily="34" charset="0"/>
                <a:cs typeface="Arial" panose="020B0604020202020204" pitchFamily="34" charset="0"/>
              </a:rPr>
              <a:t>Kadınların </a:t>
            </a:r>
            <a:r>
              <a:rPr lang="tr-TR" sz="2500" dirty="0">
                <a:solidFill>
                  <a:schemeClr val="bg1"/>
                </a:solidFill>
                <a:latin typeface="Arial" panose="020B0604020202020204" pitchFamily="34" charset="0"/>
                <a:cs typeface="Arial" panose="020B0604020202020204" pitchFamily="34" charset="0"/>
              </a:rPr>
              <a:t>yeterince temsil edilmedikleri alanlarda tüm paydaşlarımızın başvurularını teşvik eder. Bu amaçla danışmanlık/</a:t>
            </a:r>
            <a:r>
              <a:rPr lang="tr-TR" sz="2500" dirty="0" err="1">
                <a:solidFill>
                  <a:schemeClr val="bg1"/>
                </a:solidFill>
                <a:latin typeface="Arial" panose="020B0604020202020204" pitchFamily="34" charset="0"/>
                <a:cs typeface="Arial" panose="020B0604020202020204" pitchFamily="34" charset="0"/>
              </a:rPr>
              <a:t>mentorluk</a:t>
            </a:r>
            <a:r>
              <a:rPr lang="tr-TR" sz="2500" dirty="0">
                <a:solidFill>
                  <a:schemeClr val="bg1"/>
                </a:solidFill>
                <a:latin typeface="Arial" panose="020B0604020202020204" pitchFamily="34" charset="0"/>
                <a:cs typeface="Arial" panose="020B0604020202020204" pitchFamily="34" charset="0"/>
              </a:rPr>
              <a:t> desteği sağlar.</a:t>
            </a:r>
          </a:p>
          <a:p>
            <a:pPr marL="457200" indent="-457200" algn="just" fontAlgn="base">
              <a:lnSpc>
                <a:spcPct val="100000"/>
              </a:lnSpc>
              <a:buFont typeface="Arial" panose="020B0604020202020204" pitchFamily="34" charset="0"/>
              <a:buChar char="•"/>
            </a:pPr>
            <a:r>
              <a:rPr lang="tr-TR" sz="2500" dirty="0" smtClean="0">
                <a:solidFill>
                  <a:schemeClr val="bg1"/>
                </a:solidFill>
                <a:latin typeface="Arial" panose="020B0604020202020204" pitchFamily="34" charset="0"/>
                <a:cs typeface="Arial" panose="020B0604020202020204" pitchFamily="34" charset="0"/>
              </a:rPr>
              <a:t>Çalışan </a:t>
            </a:r>
            <a:r>
              <a:rPr lang="tr-TR" sz="2500" dirty="0">
                <a:solidFill>
                  <a:schemeClr val="bg1"/>
                </a:solidFill>
                <a:latin typeface="Arial" panose="020B0604020202020204" pitchFamily="34" charset="0"/>
                <a:cs typeface="Arial" panose="020B0604020202020204" pitchFamily="34" charset="0"/>
              </a:rPr>
              <a:t>ve öğrencilerin iş-özel yaşam dengesini kurması ve anne-babalık görevlerini yerine getirmeleri konularında onları destekler</a:t>
            </a:r>
            <a:r>
              <a:rPr lang="tr-TR" sz="2500" dirty="0" smtClean="0">
                <a:solidFill>
                  <a:schemeClr val="bg1"/>
                </a:solidFill>
                <a:latin typeface="Arial" panose="020B0604020202020204" pitchFamily="34" charset="0"/>
                <a:cs typeface="Arial" panose="020B0604020202020204" pitchFamily="34" charset="0"/>
              </a:rPr>
              <a:t>.</a:t>
            </a:r>
          </a:p>
          <a:p>
            <a:pPr marL="457200" indent="-457200" algn="just" fontAlgn="base">
              <a:lnSpc>
                <a:spcPct val="100000"/>
              </a:lnSpc>
              <a:buFont typeface="Arial" panose="020B0604020202020204" pitchFamily="34" charset="0"/>
              <a:buChar char="•"/>
            </a:pPr>
            <a:r>
              <a:rPr lang="tr-TR" sz="2500" dirty="0">
                <a:solidFill>
                  <a:schemeClr val="bg1"/>
                </a:solidFill>
                <a:latin typeface="Arial" panose="020B0604020202020204" pitchFamily="34" charset="0"/>
                <a:cs typeface="Arial" panose="020B0604020202020204" pitchFamily="34" charset="0"/>
              </a:rPr>
              <a:t>Kadınların cam tavan sendromunu aşmaları konusunda destek verir, yönetimde kadın liderliğini destekler.</a:t>
            </a:r>
          </a:p>
          <a:p>
            <a:pPr marL="457200" indent="-457200" algn="just" fontAlgn="base">
              <a:lnSpc>
                <a:spcPct val="100000"/>
              </a:lnSpc>
              <a:buFont typeface="Arial" panose="020B0604020202020204" pitchFamily="34" charset="0"/>
              <a:buChar char="•"/>
            </a:pPr>
            <a:endParaRPr lang="tr-TR" sz="2500" dirty="0">
              <a:solidFill>
                <a:schemeClr val="bg1"/>
              </a:solidFill>
              <a:latin typeface="Arial" panose="020B0604020202020204" pitchFamily="34" charset="0"/>
              <a:cs typeface="Arial" panose="020B0604020202020204" pitchFamily="34" charset="0"/>
            </a:endParaRPr>
          </a:p>
        </p:txBody>
      </p:sp>
      <p:sp>
        <p:nvSpPr>
          <p:cNvPr id="11" name="Dikdörtgen 10">
            <a:extLst>
              <a:ext uri="{FF2B5EF4-FFF2-40B4-BE49-F238E27FC236}">
                <a16:creationId xmlns:a16="http://schemas.microsoft.com/office/drawing/2014/main" id="{4F485E67-138A-4B90-A80C-2502EFA98B9F}"/>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TextBox 33">
            <a:extLst>
              <a:ext uri="{FF2B5EF4-FFF2-40B4-BE49-F238E27FC236}">
                <a16:creationId xmlns:a16="http://schemas.microsoft.com/office/drawing/2014/main" id="{A31C39B2-F405-4185-A1A5-A9AE77DB2B6F}"/>
              </a:ext>
            </a:extLst>
          </p:cNvPr>
          <p:cNvSpPr txBox="1"/>
          <p:nvPr/>
        </p:nvSpPr>
        <p:spPr>
          <a:xfrm rot="16200000">
            <a:off x="-3998446"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POLİTİKALAR</a:t>
            </a:r>
            <a:endParaRPr lang="tr-TR" sz="5000" dirty="0">
              <a:solidFill>
                <a:schemeClr val="bg1">
                  <a:alpha val="20000"/>
                </a:schemeClr>
              </a:solidFill>
            </a:endParaRP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9952" y="10160116"/>
            <a:ext cx="4370308" cy="3121649"/>
          </a:xfrm>
          <a:prstGeom prst="rect">
            <a:avLst/>
          </a:prstGeom>
        </p:spPr>
      </p:pic>
      <p:sp>
        <p:nvSpPr>
          <p:cNvPr id="12" name="Dikdörtgen 11"/>
          <p:cNvSpPr/>
          <p:nvPr/>
        </p:nvSpPr>
        <p:spPr>
          <a:xfrm>
            <a:off x="21436388" y="11536274"/>
            <a:ext cx="1877437" cy="369332"/>
          </a:xfrm>
          <a:prstGeom prst="rect">
            <a:avLst/>
          </a:prstGeom>
        </p:spPr>
        <p:txBody>
          <a:bodyPr wrap="none">
            <a:spAutoFit/>
          </a:bodyPr>
          <a:lstStyle/>
          <a:p>
            <a:pPr algn="ctr"/>
            <a:r>
              <a:rPr lang="tr-TR" b="1" dirty="0">
                <a:solidFill>
                  <a:schemeClr val="bg1"/>
                </a:solidFill>
                <a:latin typeface="Arial" panose="020B0604020202020204" pitchFamily="34" charset="0"/>
                <a:cs typeface="Arial" panose="020B0604020202020204" pitchFamily="34" charset="0"/>
              </a:rPr>
              <a:t>KEFE</a:t>
            </a:r>
            <a:r>
              <a:rPr lang="tr-TR" b="1" dirty="0" smtClean="0">
                <a:solidFill>
                  <a:schemeClr val="bg1"/>
                </a:solidFill>
                <a:latin typeface="Arial" panose="020B0604020202020204" pitchFamily="34" charset="0"/>
                <a:cs typeface="Arial" panose="020B0604020202020204" pitchFamily="34" charset="0"/>
              </a:rPr>
              <a:t> Politikası</a:t>
            </a:r>
            <a:endParaRPr lang="tr-TR" dirty="0">
              <a:solidFill>
                <a:schemeClr val="bg1"/>
              </a:solidFill>
            </a:endParaRPr>
          </a:p>
        </p:txBody>
      </p:sp>
      <p:sp>
        <p:nvSpPr>
          <p:cNvPr id="15" name="Subtitle 2">
            <a:extLst>
              <a:ext uri="{FF2B5EF4-FFF2-40B4-BE49-F238E27FC236}">
                <a16:creationId xmlns:a16="http://schemas.microsoft.com/office/drawing/2014/main" id="{63832590-9BF8-4364-A211-99EE125257CB}"/>
              </a:ext>
            </a:extLst>
          </p:cNvPr>
          <p:cNvSpPr txBox="1">
            <a:spLocks/>
          </p:cNvSpPr>
          <p:nvPr/>
        </p:nvSpPr>
        <p:spPr>
          <a:xfrm>
            <a:off x="1593243" y="11320273"/>
            <a:ext cx="18596710" cy="2676143"/>
          </a:xfrm>
          <a:prstGeom prst="rect">
            <a:avLst/>
          </a:prstGeom>
        </p:spPr>
        <p:txBody>
          <a:bodyPr vert="horz" lIns="91440" tIns="45720" rIns="91440" bIns="45720" rtlCol="0">
            <a:no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marL="457200" indent="-457200" algn="just" fontAlgn="base">
              <a:lnSpc>
                <a:spcPct val="100000"/>
              </a:lnSpc>
              <a:buFont typeface="Arial" panose="020B0604020202020204" pitchFamily="34" charset="0"/>
              <a:buChar char="•"/>
            </a:pPr>
            <a:r>
              <a:rPr lang="tr-TR" sz="2500" dirty="0" smtClean="0">
                <a:solidFill>
                  <a:schemeClr val="bg1"/>
                </a:solidFill>
                <a:latin typeface="Arial" panose="020B0604020202020204" pitchFamily="34" charset="0"/>
                <a:cs typeface="Arial" panose="020B0604020202020204" pitchFamily="34" charset="0"/>
              </a:rPr>
              <a:t>Tüm </a:t>
            </a:r>
            <a:r>
              <a:rPr lang="tr-TR" sz="2500" dirty="0">
                <a:solidFill>
                  <a:schemeClr val="bg1"/>
                </a:solidFill>
                <a:latin typeface="Arial" panose="020B0604020202020204" pitchFamily="34" charset="0"/>
                <a:cs typeface="Arial" panose="020B0604020202020204" pitchFamily="34" charset="0"/>
              </a:rPr>
              <a:t>iletişim faaliyetlerinde ve tüm iletişim araçlarında eşitlik ve kapsayıcılığın güçlenmesini sağlayacak bir dil kullanır, bu </a:t>
            </a:r>
            <a:r>
              <a:rPr lang="tr-TR" sz="2500" dirty="0" smtClean="0">
                <a:solidFill>
                  <a:schemeClr val="bg1"/>
                </a:solidFill>
                <a:latin typeface="Arial" panose="020B0604020202020204" pitchFamily="34" charset="0"/>
                <a:cs typeface="Arial" panose="020B0604020202020204" pitchFamily="34" charset="0"/>
              </a:rPr>
              <a:t>dilin </a:t>
            </a:r>
            <a:r>
              <a:rPr lang="tr-TR" sz="2500" dirty="0">
                <a:solidFill>
                  <a:schemeClr val="bg1"/>
                </a:solidFill>
                <a:latin typeface="Arial" panose="020B0604020202020204" pitchFamily="34" charset="0"/>
                <a:cs typeface="Arial" panose="020B0604020202020204" pitchFamily="34" charset="0"/>
              </a:rPr>
              <a:t>tüm paydaşlarca benimsenmesi için çaba sarf eder. Bu amaçla eğitim ve geliştirme programlarını uygulamaya koyarak tüm paydaşlarına temel farkındalık sağlar.</a:t>
            </a:r>
          </a:p>
          <a:p>
            <a:pPr marL="457200" indent="-457200" algn="just" fontAlgn="base">
              <a:lnSpc>
                <a:spcPct val="100000"/>
              </a:lnSpc>
              <a:buFont typeface="Arial" panose="020B0604020202020204" pitchFamily="34" charset="0"/>
              <a:buChar char="•"/>
            </a:pPr>
            <a:r>
              <a:rPr lang="tr-TR" sz="2500" dirty="0" smtClean="0">
                <a:solidFill>
                  <a:schemeClr val="bg1"/>
                </a:solidFill>
                <a:latin typeface="Arial" panose="020B0604020202020204" pitchFamily="34" charset="0"/>
                <a:cs typeface="Arial" panose="020B0604020202020204" pitchFamily="34" charset="0"/>
              </a:rPr>
              <a:t>Toplumda </a:t>
            </a:r>
            <a:r>
              <a:rPr lang="tr-TR" sz="2500" dirty="0">
                <a:solidFill>
                  <a:schemeClr val="bg1"/>
                </a:solidFill>
                <a:latin typeface="Arial" panose="020B0604020202020204" pitchFamily="34" charset="0"/>
                <a:cs typeface="Arial" panose="020B0604020202020204" pitchFamily="34" charset="0"/>
              </a:rPr>
              <a:t>Kadın-Erkek Fırsat Eşitliğinin gelişimi için sivil toplum kuruluşları, üniversiteler, kamu ve özel sektörle birlikte çalışır.</a:t>
            </a:r>
          </a:p>
        </p:txBody>
      </p:sp>
    </p:spTree>
    <p:extLst>
      <p:ext uri="{BB962C8B-B14F-4D97-AF65-F5344CB8AC3E}">
        <p14:creationId xmlns:p14="http://schemas.microsoft.com/office/powerpoint/2010/main" val="344806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smtClean="0">
                <a:solidFill>
                  <a:srgbClr val="FFFF00"/>
                </a:solidFill>
                <a:latin typeface="Arial" panose="020B0604020202020204" pitchFamily="34" charset="0"/>
                <a:cs typeface="Arial" panose="020B0604020202020204" pitchFamily="34" charset="0"/>
              </a:rPr>
              <a:t>Amaç Nedir?</a:t>
            </a:r>
            <a:endParaRPr lang="tr-TR" sz="6400" b="1" dirty="0">
              <a:solidFill>
                <a:srgbClr val="FFFF00"/>
              </a:solidFill>
              <a:latin typeface="Arial" panose="020B0604020202020204" pitchFamily="34" charset="0"/>
              <a:cs typeface="Arial" panose="020B0604020202020204" pitchFamily="34" charset="0"/>
            </a:endParaRP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Dikdörtgen 10">
            <a:extLst>
              <a:ext uri="{FF2B5EF4-FFF2-40B4-BE49-F238E27FC236}">
                <a16:creationId xmlns:a16="http://schemas.microsoft.com/office/drawing/2014/main" id="{4F485E67-138A-4B90-A80C-2502EFA98B9F}"/>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6" name="TextBox 33">
            <a:extLst>
              <a:ext uri="{FF2B5EF4-FFF2-40B4-BE49-F238E27FC236}">
                <a16:creationId xmlns:a16="http://schemas.microsoft.com/office/drawing/2014/main" id="{A31C39B2-F405-4185-A1A5-A9AE77DB2B6F}"/>
              </a:ext>
            </a:extLst>
          </p:cNvPr>
          <p:cNvSpPr txBox="1"/>
          <p:nvPr/>
        </p:nvSpPr>
        <p:spPr>
          <a:xfrm rot="16200000">
            <a:off x="-3998446"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STRATEJİK PLAN</a:t>
            </a:r>
            <a:endParaRPr lang="tr-TR" sz="5000" dirty="0">
              <a:solidFill>
                <a:schemeClr val="bg1">
                  <a:alpha val="20000"/>
                </a:schemeClr>
              </a:solidFill>
            </a:endParaRPr>
          </a:p>
        </p:txBody>
      </p:sp>
      <p:sp>
        <p:nvSpPr>
          <p:cNvPr id="13" name="Subtitle 2">
            <a:extLst>
              <a:ext uri="{FF2B5EF4-FFF2-40B4-BE49-F238E27FC236}">
                <a16:creationId xmlns:a16="http://schemas.microsoft.com/office/drawing/2014/main" id="{63832590-9BF8-4364-A211-99EE125257CB}"/>
              </a:ext>
            </a:extLst>
          </p:cNvPr>
          <p:cNvSpPr txBox="1">
            <a:spLocks/>
          </p:cNvSpPr>
          <p:nvPr/>
        </p:nvSpPr>
        <p:spPr>
          <a:xfrm>
            <a:off x="8485632" y="5547360"/>
            <a:ext cx="13606272" cy="2694431"/>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fontAlgn="base"/>
            <a:r>
              <a:rPr lang="tr-TR" sz="3000" dirty="0" smtClean="0">
                <a:solidFill>
                  <a:schemeClr val="bg1"/>
                </a:solidFill>
                <a:latin typeface="Arial" panose="020B0604020202020204" pitchFamily="34" charset="0"/>
                <a:cs typeface="Arial" panose="020B0604020202020204" pitchFamily="34" charset="0"/>
              </a:rPr>
              <a:t>Üniversitenin </a:t>
            </a:r>
            <a:r>
              <a:rPr lang="tr-TR" sz="3000" dirty="0">
                <a:solidFill>
                  <a:schemeClr val="bg1"/>
                </a:solidFill>
                <a:latin typeface="Arial" panose="020B0604020202020204" pitchFamily="34" charset="0"/>
                <a:cs typeface="Arial" panose="020B0604020202020204" pitchFamily="34" charset="0"/>
              </a:rPr>
              <a:t>hizmetlerine ilişkin politikaların uygulanmasıyla elde edilecek sonuçların kavramsal ifadesidir.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578" y="4424735"/>
            <a:ext cx="5790476" cy="4939682"/>
          </a:xfrm>
          <a:prstGeom prst="rect">
            <a:avLst/>
          </a:prstGeom>
        </p:spPr>
      </p:pic>
    </p:spTree>
    <p:extLst>
      <p:ext uri="{BB962C8B-B14F-4D97-AF65-F5344CB8AC3E}">
        <p14:creationId xmlns:p14="http://schemas.microsoft.com/office/powerpoint/2010/main" val="746509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fontScale="92500"/>
          </a:bodyPr>
          <a:lstStyle/>
          <a:p>
            <a:r>
              <a:rPr lang="tr-TR" sz="6400" b="1" dirty="0">
                <a:solidFill>
                  <a:srgbClr val="FFFF00"/>
                </a:solidFill>
                <a:latin typeface="Arial" panose="020B0604020202020204" pitchFamily="34" charset="0"/>
                <a:cs typeface="Arial" panose="020B0604020202020204" pitchFamily="34" charset="0"/>
              </a:rPr>
              <a:t>ESTÜ Sürdürülebilirlik ve Sürdürülebilir Eko Kampüs </a:t>
            </a:r>
            <a:r>
              <a:rPr lang="tr-TR" sz="6400" b="1" dirty="0" smtClean="0">
                <a:solidFill>
                  <a:srgbClr val="FFFF00"/>
                </a:solidFill>
                <a:latin typeface="Arial" panose="020B0604020202020204" pitchFamily="34" charset="0"/>
                <a:cs typeface="Arial" panose="020B0604020202020204" pitchFamily="34" charset="0"/>
              </a:rPr>
              <a:t>Politikası</a:t>
            </a:r>
            <a:endParaRPr lang="tr-TR" sz="6400" b="1" dirty="0">
              <a:solidFill>
                <a:srgbClr val="FFFF00"/>
              </a:solidFill>
              <a:latin typeface="Arial" panose="020B0604020202020204" pitchFamily="34" charset="0"/>
              <a:cs typeface="Arial" panose="020B0604020202020204" pitchFamily="34" charset="0"/>
            </a:endParaRP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1649896" y="3139440"/>
            <a:ext cx="21965478" cy="10016913"/>
          </a:xfrm>
          <a:prstGeom prst="rect">
            <a:avLst/>
          </a:prstGeom>
        </p:spPr>
        <p:txBody>
          <a:bodyPr vert="horz" lIns="91440" tIns="45720" rIns="91440" bIns="45720" rtlCol="0">
            <a:no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a:r>
              <a:rPr lang="tr-TR" sz="2400" dirty="0" smtClean="0">
                <a:solidFill>
                  <a:schemeClr val="bg1"/>
                </a:solidFill>
              </a:rPr>
              <a:t> Eskişehir Teknik Üniversitesinin Sürdürülebilirlik ve Sürdürülebilir Eko Kampüs Politika Belgesi; sürdürülebilir ve etkin kaynak kullanımı, bütünleşik atık yönetimi, iklim  değişikliğinin etkilerinin azaltılması, </a:t>
            </a:r>
            <a:r>
              <a:rPr lang="tr-TR" sz="2400" dirty="0" err="1" smtClean="0">
                <a:solidFill>
                  <a:schemeClr val="bg1"/>
                </a:solidFill>
              </a:rPr>
              <a:t>biyoçeşitlilik</a:t>
            </a:r>
            <a:r>
              <a:rPr lang="tr-TR" sz="2400" dirty="0" smtClean="0">
                <a:solidFill>
                  <a:schemeClr val="bg1"/>
                </a:solidFill>
              </a:rPr>
              <a:t> ve ekosistemlerin korunması ve afet yönetimi başlıklarını kapsar.  Eskişehir Teknik Üniversitesi, stratejik amaçları doğrultusunda tanımlanmış olan Sürdürülebilir Eko Kampüs  Politikası kapsamında aşağıdaki temel ilkeler çerçevesinde hareket eder.</a:t>
            </a:r>
          </a:p>
          <a:p>
            <a:pPr marL="171450" indent="-171450" algn="just">
              <a:buFont typeface="Arial" panose="020B0604020202020204" pitchFamily="34" charset="0"/>
              <a:buChar char="•"/>
            </a:pPr>
            <a:r>
              <a:rPr lang="tr-TR" sz="2400" dirty="0" smtClean="0">
                <a:solidFill>
                  <a:schemeClr val="bg1"/>
                </a:solidFill>
              </a:rPr>
              <a:t>Tüm faaliyet alanlarımıza yönelik olarak Birleşmiş Milletler Sürdürülebilir Kalkınma Amaçları (SKA) kapsamında yönetim ve finansman politikalarını benimsemek,</a:t>
            </a:r>
          </a:p>
          <a:p>
            <a:pPr marL="171450" indent="-171450" algn="just">
              <a:buFont typeface="Arial" panose="020B0604020202020204" pitchFamily="34" charset="0"/>
              <a:buChar char="•"/>
            </a:pPr>
            <a:r>
              <a:rPr lang="tr-TR" sz="2400" dirty="0" smtClean="0">
                <a:solidFill>
                  <a:schemeClr val="bg1"/>
                </a:solidFill>
              </a:rPr>
              <a:t>Alternatif yeni kaynaklar yaratmak,</a:t>
            </a:r>
          </a:p>
          <a:p>
            <a:pPr marL="171450" indent="-171450" algn="just">
              <a:buFont typeface="Arial" panose="020B0604020202020204" pitchFamily="34" charset="0"/>
              <a:buChar char="•"/>
            </a:pPr>
            <a:r>
              <a:rPr lang="tr-TR" sz="2400" dirty="0" smtClean="0">
                <a:solidFill>
                  <a:schemeClr val="bg1"/>
                </a:solidFill>
              </a:rPr>
              <a:t>Uygulanabilir ve sürdürülebilir teknik ve ekonomik araçları kullanmak,</a:t>
            </a:r>
          </a:p>
          <a:p>
            <a:pPr marL="171450" indent="-171450" algn="just">
              <a:buFont typeface="Arial" panose="020B0604020202020204" pitchFamily="34" charset="0"/>
              <a:buChar char="•"/>
            </a:pPr>
            <a:r>
              <a:rPr lang="tr-TR" sz="2400" dirty="0" smtClean="0">
                <a:solidFill>
                  <a:schemeClr val="bg1"/>
                </a:solidFill>
              </a:rPr>
              <a:t>Tüm yönetim mekanizmalarında “katılımcılık, şeffaflık, hesap verebilirlik” anlayışları doğrultusunda süreçlerin güçlendirilmesi, bu süreçlerde tüm çalışanlarımız, öğrencilerimiz ve paydaşlarımızın süreçlere etkin katılımını sağlanmayı ve paydaşlarımızla işbirliklerini ve ortaklıkları sürdürülebilirlik ekseninde geliştirmek.</a:t>
            </a:r>
          </a:p>
          <a:p>
            <a:pPr algn="just"/>
            <a:r>
              <a:rPr lang="tr-TR" sz="2400" dirty="0" smtClean="0">
                <a:solidFill>
                  <a:schemeClr val="bg1"/>
                </a:solidFill>
              </a:rPr>
              <a:t> </a:t>
            </a:r>
          </a:p>
          <a:p>
            <a:pPr algn="just"/>
            <a:r>
              <a:rPr lang="tr-TR" sz="2400" dirty="0" smtClean="0">
                <a:solidFill>
                  <a:schemeClr val="bg1"/>
                </a:solidFill>
              </a:rPr>
              <a:t>Eskişehir Teknik Üniversitesi, Sürdürülebilirlik ve Sürdürülebilir Eko Kampüs Politikası kapsamında;</a:t>
            </a:r>
          </a:p>
          <a:p>
            <a:pPr marL="171450" indent="-171450" algn="just">
              <a:buFont typeface="Arial" panose="020B0604020202020204" pitchFamily="34" charset="0"/>
              <a:buChar char="•"/>
            </a:pPr>
            <a:r>
              <a:rPr lang="tr-TR" sz="2400" dirty="0" err="1" smtClean="0">
                <a:solidFill>
                  <a:schemeClr val="bg1"/>
                </a:solidFill>
              </a:rPr>
              <a:t>SKA’nın</a:t>
            </a:r>
            <a:r>
              <a:rPr lang="tr-TR" sz="2400" dirty="0" smtClean="0">
                <a:solidFill>
                  <a:schemeClr val="bg1"/>
                </a:solidFill>
              </a:rPr>
              <a:t>  </a:t>
            </a:r>
            <a:r>
              <a:rPr lang="tr-TR" sz="2400" b="1" dirty="0" smtClean="0">
                <a:solidFill>
                  <a:schemeClr val="bg1"/>
                </a:solidFill>
              </a:rPr>
              <a:t>eğitim-öğretim,  araştırma-geliştirme,  topluma  hizmet  faaliyetlerinde  ve  tüm  yönetsel süreçleri için yol gösterici </a:t>
            </a:r>
            <a:r>
              <a:rPr lang="tr-TR" sz="2400" dirty="0" smtClean="0">
                <a:solidFill>
                  <a:schemeClr val="bg1"/>
                </a:solidFill>
              </a:rPr>
              <a:t>olduğunu,</a:t>
            </a:r>
          </a:p>
          <a:p>
            <a:pPr marL="171450" indent="-171450" algn="just">
              <a:buFont typeface="Arial" panose="020B0604020202020204" pitchFamily="34" charset="0"/>
              <a:buChar char="•"/>
            </a:pPr>
            <a:r>
              <a:rPr lang="tr-TR" sz="2400" dirty="0" smtClean="0">
                <a:solidFill>
                  <a:schemeClr val="bg1"/>
                </a:solidFill>
              </a:rPr>
              <a:t>Tüm faaliyetlerini sürdürülebilirlik ilkesi çerçevesinde SKA ile uyumlu hale getirme çalışmalarını </a:t>
            </a:r>
            <a:r>
              <a:rPr lang="tr-TR" sz="2400" b="1" dirty="0" smtClean="0">
                <a:solidFill>
                  <a:schemeClr val="bg1"/>
                </a:solidFill>
              </a:rPr>
              <a:t>üst yönetimin liderliğinde ve katılımcı bir yaklaşımla </a:t>
            </a:r>
            <a:r>
              <a:rPr lang="tr-TR" sz="2400" dirty="0" smtClean="0">
                <a:solidFill>
                  <a:schemeClr val="bg1"/>
                </a:solidFill>
              </a:rPr>
              <a:t>gerçekleştirmeyi,</a:t>
            </a:r>
          </a:p>
          <a:p>
            <a:pPr marL="171450" indent="-171450" algn="just">
              <a:buFont typeface="Arial" panose="020B0604020202020204" pitchFamily="34" charset="0"/>
              <a:buChar char="•"/>
            </a:pPr>
            <a:r>
              <a:rPr lang="tr-TR" sz="2400" dirty="0" smtClean="0">
                <a:solidFill>
                  <a:schemeClr val="bg1"/>
                </a:solidFill>
              </a:rPr>
              <a:t>SKA  kapsamında  </a:t>
            </a:r>
            <a:r>
              <a:rPr lang="tr-TR" sz="2400" b="1" dirty="0" smtClean="0">
                <a:solidFill>
                  <a:schemeClr val="bg1"/>
                </a:solidFill>
              </a:rPr>
              <a:t>farkındalık  geliştirmeyi  ve  bu  amaçların  tüm  paydaşlarca  benimsenmesi  </a:t>
            </a:r>
            <a:r>
              <a:rPr lang="tr-TR" sz="2400" dirty="0" smtClean="0">
                <a:solidFill>
                  <a:schemeClr val="bg1"/>
                </a:solidFill>
              </a:rPr>
              <a:t>için çalışmalar gerçekleştirmeyi, yaptığı çalışmaları toplumla paylaşmayı ve bu konuda üniversiteler, kamu ve özel sektör ve ilgili sivil toplum kuruluşları ile birlikte çalışmayı,</a:t>
            </a:r>
          </a:p>
          <a:p>
            <a:pPr marL="171450" indent="-171450" algn="just">
              <a:buFont typeface="Arial" panose="020B0604020202020204" pitchFamily="34" charset="0"/>
              <a:buChar char="•"/>
            </a:pPr>
            <a:r>
              <a:rPr lang="tr-TR" sz="2400" dirty="0" smtClean="0">
                <a:solidFill>
                  <a:schemeClr val="bg1"/>
                </a:solidFill>
              </a:rPr>
              <a:t>Akademik ve idari personeline, öğrencilerine ve paydaşlarına </a:t>
            </a:r>
            <a:r>
              <a:rPr lang="tr-TR" sz="2400" b="1" dirty="0" smtClean="0">
                <a:solidFill>
                  <a:schemeClr val="bg1"/>
                </a:solidFill>
              </a:rPr>
              <a:t>sürdürülebilir, kapsayıcı ve fırsat eşitliğine dayanan bir çalışma, eğitim-öğretim ve araştırma ortamı sunmayı</a:t>
            </a:r>
            <a:r>
              <a:rPr lang="tr-TR" sz="2400" dirty="0" smtClean="0">
                <a:solidFill>
                  <a:schemeClr val="bg1"/>
                </a:solidFill>
              </a:rPr>
              <a:t>,</a:t>
            </a:r>
          </a:p>
          <a:p>
            <a:pPr marL="171450" indent="-171450" algn="just">
              <a:buFont typeface="Arial" panose="020B0604020202020204" pitchFamily="34" charset="0"/>
              <a:buChar char="•"/>
            </a:pPr>
            <a:r>
              <a:rPr lang="tr-TR" sz="2400" dirty="0" smtClean="0">
                <a:solidFill>
                  <a:schemeClr val="bg1"/>
                </a:solidFill>
              </a:rPr>
              <a:t>Akademik  ve  idari  personeline,  paydaşlarına  ve  öğrencilerine  </a:t>
            </a:r>
            <a:r>
              <a:rPr lang="tr-TR" sz="2400" b="1" dirty="0" smtClean="0">
                <a:solidFill>
                  <a:schemeClr val="bg1"/>
                </a:solidFill>
              </a:rPr>
              <a:t>akademik  ve  sosyal  gelişimleri kapsamında </a:t>
            </a:r>
            <a:r>
              <a:rPr lang="tr-TR" sz="2400" dirty="0" smtClean="0">
                <a:solidFill>
                  <a:schemeClr val="bg1"/>
                </a:solidFill>
              </a:rPr>
              <a:t>SKA doğrultusunda </a:t>
            </a:r>
            <a:r>
              <a:rPr lang="tr-TR" sz="2400" b="1" dirty="0" smtClean="0">
                <a:solidFill>
                  <a:schemeClr val="bg1"/>
                </a:solidFill>
              </a:rPr>
              <a:t>yönlendirici olmayı ve destek vermeyi</a:t>
            </a:r>
            <a:r>
              <a:rPr lang="tr-TR" sz="2400" dirty="0" smtClean="0">
                <a:solidFill>
                  <a:schemeClr val="bg1"/>
                </a:solidFill>
              </a:rPr>
              <a:t>,</a:t>
            </a:r>
          </a:p>
          <a:p>
            <a:pPr marL="171450" indent="-171450" algn="just">
              <a:buFont typeface="Arial" panose="020B0604020202020204" pitchFamily="34" charset="0"/>
              <a:buChar char="•"/>
            </a:pPr>
            <a:r>
              <a:rPr lang="tr-TR" sz="2400" dirty="0" smtClean="0">
                <a:solidFill>
                  <a:schemeClr val="bg1"/>
                </a:solidFill>
              </a:rPr>
              <a:t>SKA ile ilgili alanlarda akademik ve idari personelinin, öğrencilerinin ve paydaşlarının </a:t>
            </a:r>
            <a:r>
              <a:rPr lang="tr-TR" sz="2400" b="1" dirty="0" smtClean="0">
                <a:solidFill>
                  <a:schemeClr val="bg1"/>
                </a:solidFill>
              </a:rPr>
              <a:t>çalışmalarını, yönlendirme ve başvurularını teşvik etmeyi, bu amaçla danışmanlık/</a:t>
            </a:r>
            <a:r>
              <a:rPr lang="tr-TR" sz="2400" b="1" dirty="0" err="1" smtClean="0">
                <a:solidFill>
                  <a:schemeClr val="bg1"/>
                </a:solidFill>
              </a:rPr>
              <a:t>mentorluk</a:t>
            </a:r>
            <a:r>
              <a:rPr lang="tr-TR" sz="2400" b="1" dirty="0" smtClean="0">
                <a:solidFill>
                  <a:schemeClr val="bg1"/>
                </a:solidFill>
              </a:rPr>
              <a:t> desteği </a:t>
            </a:r>
            <a:r>
              <a:rPr lang="tr-TR" sz="2400" dirty="0" smtClean="0">
                <a:solidFill>
                  <a:schemeClr val="bg1"/>
                </a:solidFill>
              </a:rPr>
              <a:t>sağlamayı,</a:t>
            </a:r>
          </a:p>
          <a:p>
            <a:pPr marL="171450" indent="-171450" algn="just">
              <a:buFont typeface="Arial" panose="020B0604020202020204" pitchFamily="34" charset="0"/>
              <a:buChar char="•"/>
            </a:pPr>
            <a:r>
              <a:rPr lang="tr-TR" sz="2400" dirty="0" smtClean="0">
                <a:solidFill>
                  <a:schemeClr val="bg1"/>
                </a:solidFill>
              </a:rPr>
              <a:t>Tüm faaliyetlerinde ve tüm iletişim araçlarında </a:t>
            </a:r>
            <a:r>
              <a:rPr lang="tr-TR" sz="2400" b="1" dirty="0" smtClean="0">
                <a:solidFill>
                  <a:schemeClr val="bg1"/>
                </a:solidFill>
              </a:rPr>
              <a:t>SKA ile uyumlu bir dil kullanmayı </a:t>
            </a:r>
            <a:r>
              <a:rPr lang="tr-TR" sz="2400" dirty="0" smtClean="0">
                <a:solidFill>
                  <a:schemeClr val="bg1"/>
                </a:solidFill>
              </a:rPr>
              <a:t>ve bu dilin tüm paydaşlar tarafından benimsenmesi için çaba sarf etmeyi</a:t>
            </a:r>
          </a:p>
          <a:p>
            <a:pPr algn="just"/>
            <a:r>
              <a:rPr lang="tr-TR" sz="2400" smtClean="0">
                <a:solidFill>
                  <a:schemeClr val="bg1"/>
                </a:solidFill>
              </a:rPr>
              <a:t> </a:t>
            </a:r>
            <a:r>
              <a:rPr lang="tr-TR" sz="2400" smtClean="0">
                <a:solidFill>
                  <a:schemeClr val="bg1"/>
                </a:solidFill>
              </a:rPr>
              <a:t>taahhüt </a:t>
            </a:r>
            <a:r>
              <a:rPr lang="tr-TR" sz="2400" dirty="0" smtClean="0">
                <a:solidFill>
                  <a:schemeClr val="bg1"/>
                </a:solidFill>
              </a:rPr>
              <a:t>eder.</a:t>
            </a:r>
            <a:endParaRPr lang="tr-TR" sz="2400" dirty="0">
              <a:solidFill>
                <a:schemeClr val="bg1"/>
              </a:solidFill>
            </a:endParaRPr>
          </a:p>
        </p:txBody>
      </p:sp>
      <p:sp>
        <p:nvSpPr>
          <p:cNvPr id="11" name="Dikdörtgen 10">
            <a:extLst>
              <a:ext uri="{FF2B5EF4-FFF2-40B4-BE49-F238E27FC236}">
                <a16:creationId xmlns:a16="http://schemas.microsoft.com/office/drawing/2014/main" id="{4F485E67-138A-4B90-A80C-2502EFA98B9F}"/>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TextBox 33">
            <a:extLst>
              <a:ext uri="{FF2B5EF4-FFF2-40B4-BE49-F238E27FC236}">
                <a16:creationId xmlns:a16="http://schemas.microsoft.com/office/drawing/2014/main" id="{A31C39B2-F405-4185-A1A5-A9AE77DB2B6F}"/>
              </a:ext>
            </a:extLst>
          </p:cNvPr>
          <p:cNvSpPr txBox="1"/>
          <p:nvPr/>
        </p:nvSpPr>
        <p:spPr>
          <a:xfrm rot="16200000">
            <a:off x="-3998446"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POLİTİKALAR</a:t>
            </a:r>
            <a:endParaRPr lang="tr-TR" sz="5000" dirty="0">
              <a:solidFill>
                <a:schemeClr val="bg1">
                  <a:alpha val="20000"/>
                </a:schemeClr>
              </a:solidFill>
            </a:endParaRPr>
          </a:p>
        </p:txBody>
      </p:sp>
    </p:spTree>
    <p:extLst>
      <p:ext uri="{BB962C8B-B14F-4D97-AF65-F5344CB8AC3E}">
        <p14:creationId xmlns:p14="http://schemas.microsoft.com/office/powerpoint/2010/main" val="77947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a:solidFill>
                  <a:srgbClr val="FFFF00"/>
                </a:solidFill>
                <a:latin typeface="Arial" panose="020B0604020202020204" pitchFamily="34" charset="0"/>
                <a:cs typeface="Arial" panose="020B0604020202020204" pitchFamily="34" charset="0"/>
              </a:rPr>
              <a:t>Hedef Nedir?</a:t>
            </a: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Dikdörtgen 10">
            <a:extLst>
              <a:ext uri="{FF2B5EF4-FFF2-40B4-BE49-F238E27FC236}">
                <a16:creationId xmlns:a16="http://schemas.microsoft.com/office/drawing/2014/main" id="{4F485E67-138A-4B90-A80C-2502EFA98B9F}"/>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6" name="TextBox 33">
            <a:extLst>
              <a:ext uri="{FF2B5EF4-FFF2-40B4-BE49-F238E27FC236}">
                <a16:creationId xmlns:a16="http://schemas.microsoft.com/office/drawing/2014/main" id="{A31C39B2-F405-4185-A1A5-A9AE77DB2B6F}"/>
              </a:ext>
            </a:extLst>
          </p:cNvPr>
          <p:cNvSpPr txBox="1"/>
          <p:nvPr/>
        </p:nvSpPr>
        <p:spPr>
          <a:xfrm rot="16200000">
            <a:off x="-3998446"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STRATEJİK PLAN</a:t>
            </a:r>
            <a:endParaRPr lang="tr-TR" sz="5000" dirty="0">
              <a:solidFill>
                <a:schemeClr val="bg1">
                  <a:alpha val="20000"/>
                </a:schemeClr>
              </a:solidFill>
            </a:endParaRPr>
          </a:p>
        </p:txBody>
      </p:sp>
      <p:sp>
        <p:nvSpPr>
          <p:cNvPr id="13" name="Subtitle 2">
            <a:extLst>
              <a:ext uri="{FF2B5EF4-FFF2-40B4-BE49-F238E27FC236}">
                <a16:creationId xmlns:a16="http://schemas.microsoft.com/office/drawing/2014/main" id="{63832590-9BF8-4364-A211-99EE125257CB}"/>
              </a:ext>
            </a:extLst>
          </p:cNvPr>
          <p:cNvSpPr txBox="1">
            <a:spLocks/>
          </p:cNvSpPr>
          <p:nvPr/>
        </p:nvSpPr>
        <p:spPr>
          <a:xfrm>
            <a:off x="9412388" y="6240740"/>
            <a:ext cx="13429324" cy="3151631"/>
          </a:xfrm>
          <a:prstGeom prst="rect">
            <a:avLst/>
          </a:prstGeom>
        </p:spPr>
        <p:txBody>
          <a:bodyPr vert="horz" lIns="91440" tIns="45720" rIns="91440" bIns="45720" rtlCol="0">
            <a:no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fontAlgn="base">
              <a:lnSpc>
                <a:spcPct val="150000"/>
              </a:lnSpc>
            </a:pPr>
            <a:r>
              <a:rPr lang="tr-TR" sz="3000" dirty="0">
                <a:solidFill>
                  <a:schemeClr val="bg1"/>
                </a:solidFill>
                <a:latin typeface="Arial" panose="020B0604020202020204" pitchFamily="34" charset="0"/>
                <a:cs typeface="Arial" panose="020B0604020202020204" pitchFamily="34" charset="0"/>
              </a:rPr>
              <a:t>Amaçların gerçekleştirilmesine yönelik öngörülen bulgu ve çıktıların; </a:t>
            </a:r>
            <a:r>
              <a:rPr lang="tr-TR" sz="3000" dirty="0" smtClean="0">
                <a:solidFill>
                  <a:schemeClr val="bg1"/>
                </a:solidFill>
                <a:latin typeface="Arial" panose="020B0604020202020204" pitchFamily="34" charset="0"/>
                <a:cs typeface="Arial" panose="020B0604020202020204" pitchFamily="34" charset="0"/>
              </a:rPr>
              <a:t>tanımlanmış bir </a:t>
            </a:r>
            <a:r>
              <a:rPr lang="tr-TR" sz="3000" dirty="0">
                <a:solidFill>
                  <a:schemeClr val="bg1"/>
                </a:solidFill>
                <a:latin typeface="Arial" panose="020B0604020202020204" pitchFamily="34" charset="0"/>
                <a:cs typeface="Arial" panose="020B0604020202020204" pitchFamily="34" charset="0"/>
              </a:rPr>
              <a:t>zaman dilimi </a:t>
            </a:r>
            <a:r>
              <a:rPr lang="tr-TR" sz="3000" dirty="0" smtClean="0">
                <a:solidFill>
                  <a:schemeClr val="bg1"/>
                </a:solidFill>
                <a:latin typeface="Arial" panose="020B0604020202020204" pitchFamily="34" charset="0"/>
                <a:cs typeface="Arial" panose="020B0604020202020204" pitchFamily="34" charset="0"/>
              </a:rPr>
              <a:t>içerisinde nitelik </a:t>
            </a:r>
            <a:r>
              <a:rPr lang="tr-TR" sz="3000" dirty="0">
                <a:solidFill>
                  <a:schemeClr val="bg1"/>
                </a:solidFill>
                <a:latin typeface="Arial" panose="020B0604020202020204" pitchFamily="34" charset="0"/>
                <a:cs typeface="Arial" panose="020B0604020202020204" pitchFamily="34" charset="0"/>
              </a:rPr>
              <a:t>ve nicelik olarak ifadesidir.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228" y="3480816"/>
            <a:ext cx="7757160" cy="7757160"/>
          </a:xfrm>
          <a:prstGeom prst="rect">
            <a:avLst/>
          </a:prstGeom>
        </p:spPr>
      </p:pic>
    </p:spTree>
    <p:extLst>
      <p:ext uri="{BB962C8B-B14F-4D97-AF65-F5344CB8AC3E}">
        <p14:creationId xmlns:p14="http://schemas.microsoft.com/office/powerpoint/2010/main" val="368455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smtClean="0">
                <a:solidFill>
                  <a:srgbClr val="FFFF00"/>
                </a:solidFill>
                <a:latin typeface="Arial" panose="020B0604020202020204" pitchFamily="34" charset="0"/>
                <a:cs typeface="Arial" panose="020B0604020202020204" pitchFamily="34" charset="0"/>
              </a:rPr>
              <a:t>Performans Göstergesi Nedir?</a:t>
            </a:r>
            <a:endParaRPr lang="tr-TR" sz="6400" b="1" dirty="0">
              <a:solidFill>
                <a:srgbClr val="FFFF00"/>
              </a:solidFill>
              <a:latin typeface="Arial" panose="020B0604020202020204" pitchFamily="34" charset="0"/>
              <a:cs typeface="Arial" panose="020B0604020202020204" pitchFamily="34" charset="0"/>
            </a:endParaRP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10405872" y="5541263"/>
            <a:ext cx="13118062" cy="7133693"/>
          </a:xfrm>
          <a:prstGeom prst="rect">
            <a:avLst/>
          </a:prstGeom>
        </p:spPr>
        <p:txBody>
          <a:bodyPr vert="horz" lIns="91440" tIns="45720" rIns="91440" bIns="45720" rtlCol="0">
            <a:no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l" fontAlgn="base">
              <a:lnSpc>
                <a:spcPct val="150000"/>
              </a:lnSpc>
            </a:pPr>
            <a:r>
              <a:rPr lang="tr-TR" sz="3000" dirty="0">
                <a:solidFill>
                  <a:schemeClr val="bg1"/>
                </a:solidFill>
                <a:latin typeface="Arial" panose="020B0604020202020204" pitchFamily="34" charset="0"/>
                <a:cs typeface="Arial" panose="020B0604020202020204" pitchFamily="34" charset="0"/>
              </a:rPr>
              <a:t>Belirlenen hedeflere ne ölçüde ulaşıldığını miktar ve zaman boyutunu da içerecek şekilde  ortaya koyan ifadelerdir</a:t>
            </a:r>
          </a:p>
          <a:p>
            <a:pPr algn="l" fontAlgn="base">
              <a:lnSpc>
                <a:spcPct val="150000"/>
              </a:lnSpc>
            </a:pPr>
            <a:endParaRPr lang="tr-TR" sz="3000" dirty="0">
              <a:solidFill>
                <a:schemeClr val="bg1"/>
              </a:solidFill>
              <a:latin typeface="Arial" panose="020B0604020202020204" pitchFamily="34" charset="0"/>
              <a:cs typeface="Arial" panose="020B0604020202020204" pitchFamily="34" charset="0"/>
            </a:endParaRPr>
          </a:p>
          <a:p>
            <a:pPr algn="l" fontAlgn="base">
              <a:lnSpc>
                <a:spcPct val="150000"/>
              </a:lnSpc>
            </a:pPr>
            <a:r>
              <a:rPr lang="tr-TR" sz="3000" dirty="0">
                <a:solidFill>
                  <a:schemeClr val="bg1"/>
                </a:solidFill>
                <a:latin typeface="Arial" panose="020B0604020202020204" pitchFamily="34" charset="0"/>
                <a:cs typeface="Arial" panose="020B0604020202020204" pitchFamily="34" charset="0"/>
              </a:rPr>
              <a:t>ESTÜ 2021-2025 Dönemi Stratejik Planı Güncellenmiş Versiyonda (2023-2025)  5 stratejik amaç, 22 hedef, </a:t>
            </a:r>
            <a:r>
              <a:rPr lang="tr-TR" sz="3000" dirty="0" smtClean="0">
                <a:solidFill>
                  <a:schemeClr val="bg1"/>
                </a:solidFill>
                <a:latin typeface="Arial" panose="020B0604020202020204" pitchFamily="34" charset="0"/>
                <a:cs typeface="Arial" panose="020B0604020202020204" pitchFamily="34" charset="0"/>
              </a:rPr>
              <a:t>14 </a:t>
            </a:r>
            <a:r>
              <a:rPr lang="tr-TR" sz="3000" dirty="0">
                <a:solidFill>
                  <a:schemeClr val="bg1"/>
                </a:solidFill>
                <a:latin typeface="Arial" panose="020B0604020202020204" pitchFamily="34" charset="0"/>
                <a:cs typeface="Arial" panose="020B0604020202020204" pitchFamily="34" charset="0"/>
              </a:rPr>
              <a:t>temel performans göstergesi olmak üzere toplam  95 performans göstergesi belirlenmiştir.</a:t>
            </a:r>
          </a:p>
        </p:txBody>
      </p:sp>
      <p:sp>
        <p:nvSpPr>
          <p:cNvPr id="11" name="Dikdörtgen 10">
            <a:extLst>
              <a:ext uri="{FF2B5EF4-FFF2-40B4-BE49-F238E27FC236}">
                <a16:creationId xmlns:a16="http://schemas.microsoft.com/office/drawing/2014/main" id="{4F485E67-138A-4B90-A80C-2502EFA98B9F}"/>
              </a:ext>
            </a:extLst>
          </p:cNvPr>
          <p:cNvSpPr/>
          <p:nvPr/>
        </p:nvSpPr>
        <p:spPr>
          <a:xfrm>
            <a:off x="-324412" y="3134987"/>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TextBox 33">
            <a:extLst>
              <a:ext uri="{FF2B5EF4-FFF2-40B4-BE49-F238E27FC236}">
                <a16:creationId xmlns:a16="http://schemas.microsoft.com/office/drawing/2014/main" id="{A31C39B2-F405-4185-A1A5-A9AE77DB2B6F}"/>
              </a:ext>
            </a:extLst>
          </p:cNvPr>
          <p:cNvSpPr txBox="1"/>
          <p:nvPr/>
        </p:nvSpPr>
        <p:spPr>
          <a:xfrm rot="16200000">
            <a:off x="-3998446"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STRATEJİK PLAN</a:t>
            </a:r>
            <a:endParaRPr lang="tr-TR" sz="5000" dirty="0">
              <a:solidFill>
                <a:schemeClr val="bg1">
                  <a:alpha val="20000"/>
                </a:schemeClr>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232" y="3190529"/>
            <a:ext cx="9022281" cy="9598554"/>
          </a:xfrm>
          <a:prstGeom prst="rect">
            <a:avLst/>
          </a:prstGeom>
        </p:spPr>
      </p:pic>
    </p:spTree>
    <p:extLst>
      <p:ext uri="{BB962C8B-B14F-4D97-AF65-F5344CB8AC3E}">
        <p14:creationId xmlns:p14="http://schemas.microsoft.com/office/powerpoint/2010/main" val="18572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a:solidFill>
                  <a:srgbClr val="FFFF00"/>
                </a:solidFill>
                <a:latin typeface="Arial" panose="020B0604020202020204" pitchFamily="34" charset="0"/>
                <a:cs typeface="Arial" panose="020B0604020202020204" pitchFamily="34" charset="0"/>
              </a:rPr>
              <a:t>Temel </a:t>
            </a:r>
            <a:r>
              <a:rPr lang="tr-TR" sz="6400" b="1" dirty="0" smtClean="0">
                <a:solidFill>
                  <a:srgbClr val="FFFF00"/>
                </a:solidFill>
                <a:latin typeface="Arial" panose="020B0604020202020204" pitchFamily="34" charset="0"/>
                <a:cs typeface="Arial" panose="020B0604020202020204" pitchFamily="34" charset="0"/>
              </a:rPr>
              <a:t>Değerler Nedir?</a:t>
            </a:r>
            <a:endParaRPr lang="tr-TR" sz="6400" b="1" dirty="0">
              <a:solidFill>
                <a:srgbClr val="FFFF00"/>
              </a:solidFill>
              <a:latin typeface="Arial" panose="020B0604020202020204" pitchFamily="34" charset="0"/>
              <a:cs typeface="Arial" panose="020B0604020202020204" pitchFamily="34" charset="0"/>
            </a:endParaRP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10991088" y="6217919"/>
            <a:ext cx="12624286" cy="2798065"/>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fontAlgn="base">
              <a:lnSpc>
                <a:spcPct val="150000"/>
              </a:lnSpc>
            </a:pPr>
            <a:r>
              <a:rPr lang="tr-TR" sz="3000" dirty="0">
                <a:solidFill>
                  <a:schemeClr val="bg1"/>
                </a:solidFill>
                <a:latin typeface="Arial" panose="020B0604020202020204" pitchFamily="34" charset="0"/>
                <a:cs typeface="Arial" panose="020B0604020202020204" pitchFamily="34" charset="0"/>
              </a:rPr>
              <a:t>Kurumsallaşmayı sağlayarak uzun vadede başarıya ulaşmada karar alıcıların üniversiteyi yönetim sürecine destek olarak bağlı kalacakları inançları ve çalışma felsefesini yansıtan ifadelerdir.</a:t>
            </a:r>
          </a:p>
        </p:txBody>
      </p:sp>
      <p:sp>
        <p:nvSpPr>
          <p:cNvPr id="11" name="Dikdörtgen 10">
            <a:extLst>
              <a:ext uri="{FF2B5EF4-FFF2-40B4-BE49-F238E27FC236}">
                <a16:creationId xmlns:a16="http://schemas.microsoft.com/office/drawing/2014/main" id="{4F485E67-138A-4B90-A80C-2502EFA98B9F}"/>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TextBox 33">
            <a:extLst>
              <a:ext uri="{FF2B5EF4-FFF2-40B4-BE49-F238E27FC236}">
                <a16:creationId xmlns:a16="http://schemas.microsoft.com/office/drawing/2014/main" id="{A31C39B2-F405-4185-A1A5-A9AE77DB2B6F}"/>
              </a:ext>
            </a:extLst>
          </p:cNvPr>
          <p:cNvSpPr txBox="1"/>
          <p:nvPr/>
        </p:nvSpPr>
        <p:spPr>
          <a:xfrm rot="16200000">
            <a:off x="-3998446"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STRATEJİK PLAN</a:t>
            </a:r>
            <a:endParaRPr lang="tr-TR" sz="5000" dirty="0">
              <a:solidFill>
                <a:schemeClr val="bg1">
                  <a:alpha val="20000"/>
                </a:schemeClr>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45" y="3299523"/>
            <a:ext cx="12003401" cy="8002267"/>
          </a:xfrm>
          <a:prstGeom prst="rect">
            <a:avLst/>
          </a:prstGeom>
        </p:spPr>
      </p:pic>
    </p:spTree>
    <p:extLst>
      <p:ext uri="{BB962C8B-B14F-4D97-AF65-F5344CB8AC3E}">
        <p14:creationId xmlns:p14="http://schemas.microsoft.com/office/powerpoint/2010/main" val="409838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smtClean="0">
                <a:solidFill>
                  <a:srgbClr val="FFFF00"/>
                </a:solidFill>
                <a:latin typeface="Arial" panose="020B0604020202020204" pitchFamily="34" charset="0"/>
                <a:cs typeface="Arial" panose="020B0604020202020204" pitchFamily="34" charset="0"/>
              </a:rPr>
              <a:t>Politika Nedir?</a:t>
            </a:r>
            <a:endParaRPr lang="tr-TR" sz="6400" b="1" dirty="0">
              <a:solidFill>
                <a:srgbClr val="FFFF00"/>
              </a:solidFill>
              <a:latin typeface="Arial" panose="020B0604020202020204" pitchFamily="34" charset="0"/>
              <a:cs typeface="Arial" panose="020B0604020202020204" pitchFamily="34" charset="0"/>
            </a:endParaRP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9415802" y="4612086"/>
            <a:ext cx="14139141" cy="6053329"/>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fontAlgn="base">
              <a:lnSpc>
                <a:spcPct val="150000"/>
              </a:lnSpc>
            </a:pPr>
            <a:r>
              <a:rPr lang="tr-TR" sz="3000" dirty="0" smtClean="0">
                <a:solidFill>
                  <a:schemeClr val="bg1"/>
                </a:solidFill>
                <a:latin typeface="Arial" panose="020B0604020202020204" pitchFamily="34" charset="0"/>
                <a:cs typeface="Arial" panose="020B0604020202020204" pitchFamily="34" charset="0"/>
              </a:rPr>
              <a:t>Politika</a:t>
            </a:r>
            <a:r>
              <a:rPr lang="tr-TR" sz="3000" dirty="0">
                <a:solidFill>
                  <a:schemeClr val="bg1"/>
                </a:solidFill>
                <a:latin typeface="Arial" panose="020B0604020202020204" pitchFamily="34" charset="0"/>
                <a:cs typeface="Arial" panose="020B0604020202020204" pitchFamily="34" charset="0"/>
              </a:rPr>
              <a:t>, toplumdaki değerlerin paylaşılması ve herkesin yararına olan bir düzen kurma çabasıdır. </a:t>
            </a:r>
          </a:p>
          <a:p>
            <a:pPr algn="l" fontAlgn="base">
              <a:lnSpc>
                <a:spcPct val="150000"/>
              </a:lnSpc>
            </a:pPr>
            <a:endParaRPr lang="tr-TR" sz="3000" dirty="0">
              <a:solidFill>
                <a:schemeClr val="bg1"/>
              </a:solidFill>
              <a:latin typeface="Arial" panose="020B0604020202020204" pitchFamily="34" charset="0"/>
              <a:cs typeface="Arial" panose="020B0604020202020204" pitchFamily="34" charset="0"/>
            </a:endParaRPr>
          </a:p>
          <a:p>
            <a:pPr algn="l" fontAlgn="base">
              <a:lnSpc>
                <a:spcPct val="150000"/>
              </a:lnSpc>
            </a:pPr>
            <a:r>
              <a:rPr lang="tr-TR" sz="3000" dirty="0">
                <a:solidFill>
                  <a:schemeClr val="bg1"/>
                </a:solidFill>
                <a:latin typeface="Arial" panose="020B0604020202020204" pitchFamily="34" charset="0"/>
                <a:cs typeface="Arial" panose="020B0604020202020204" pitchFamily="34" charset="0"/>
              </a:rPr>
              <a:t>Üniversitemiz sahip olduğu Vizyon, Misyon ve Temel Değerleri doğrultusunda; toplumun genel yararı ile bireylerin ortak iyiliğini gerçekleştirmek üzere </a:t>
            </a:r>
            <a:r>
              <a:rPr lang="tr-TR" sz="3000" dirty="0" smtClean="0">
                <a:solidFill>
                  <a:schemeClr val="bg1"/>
                </a:solidFill>
                <a:latin typeface="Arial" panose="020B0604020202020204" pitchFamily="34" charset="0"/>
                <a:cs typeface="Arial" panose="020B0604020202020204" pitchFamily="34" charset="0"/>
              </a:rPr>
              <a:t>Kalite</a:t>
            </a:r>
            <a:r>
              <a:rPr lang="tr-TR" sz="3000" dirty="0">
                <a:solidFill>
                  <a:schemeClr val="bg1"/>
                </a:solidFill>
                <a:latin typeface="Arial" panose="020B0604020202020204" pitchFamily="34" charset="0"/>
                <a:cs typeface="Arial" panose="020B0604020202020204" pitchFamily="34" charset="0"/>
              </a:rPr>
              <a:t>, Eğitim-Öğretim, Araştırma-Geliştirme, Topluma Hizmet, Yönetişim ve </a:t>
            </a:r>
            <a:r>
              <a:rPr lang="tr-TR" sz="3000" dirty="0" err="1">
                <a:solidFill>
                  <a:schemeClr val="bg1"/>
                </a:solidFill>
                <a:latin typeface="Arial" panose="020B0604020202020204" pitchFamily="34" charset="0"/>
                <a:cs typeface="Arial" panose="020B0604020202020204" pitchFamily="34" charset="0"/>
              </a:rPr>
              <a:t>Uluslararasılaşma</a:t>
            </a:r>
            <a:r>
              <a:rPr lang="tr-TR" sz="3000" dirty="0">
                <a:solidFill>
                  <a:schemeClr val="bg1"/>
                </a:solidFill>
                <a:latin typeface="Arial" panose="020B0604020202020204" pitchFamily="34" charset="0"/>
                <a:cs typeface="Arial" panose="020B0604020202020204" pitchFamily="34" charset="0"/>
              </a:rPr>
              <a:t> Politikalarını yapılandırmıştır.</a:t>
            </a:r>
          </a:p>
        </p:txBody>
      </p:sp>
      <p:sp>
        <p:nvSpPr>
          <p:cNvPr id="11" name="Dikdörtgen 10">
            <a:extLst>
              <a:ext uri="{FF2B5EF4-FFF2-40B4-BE49-F238E27FC236}">
                <a16:creationId xmlns:a16="http://schemas.microsoft.com/office/drawing/2014/main" id="{4F485E67-138A-4B90-A80C-2502EFA98B9F}"/>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TextBox 33">
            <a:extLst>
              <a:ext uri="{FF2B5EF4-FFF2-40B4-BE49-F238E27FC236}">
                <a16:creationId xmlns:a16="http://schemas.microsoft.com/office/drawing/2014/main" id="{A31C39B2-F405-4185-A1A5-A9AE77DB2B6F}"/>
              </a:ext>
            </a:extLst>
          </p:cNvPr>
          <p:cNvSpPr txBox="1"/>
          <p:nvPr/>
        </p:nvSpPr>
        <p:spPr>
          <a:xfrm rot="16200000">
            <a:off x="-3998446"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STRATEJİK PLAN</a:t>
            </a:r>
            <a:endParaRPr lang="tr-TR" sz="5000" dirty="0">
              <a:solidFill>
                <a:schemeClr val="bg1">
                  <a:alpha val="20000"/>
                </a:schemeClr>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898" y="5089969"/>
            <a:ext cx="7083819" cy="5059871"/>
          </a:xfrm>
          <a:prstGeom prst="rect">
            <a:avLst/>
          </a:prstGeom>
        </p:spPr>
      </p:pic>
      <p:sp>
        <p:nvSpPr>
          <p:cNvPr id="12" name="Subtitle 2">
            <a:extLst>
              <a:ext uri="{FF2B5EF4-FFF2-40B4-BE49-F238E27FC236}">
                <a16:creationId xmlns:a16="http://schemas.microsoft.com/office/drawing/2014/main" id="{63832590-9BF8-4364-A211-99EE125257CB}"/>
              </a:ext>
            </a:extLst>
          </p:cNvPr>
          <p:cNvSpPr txBox="1">
            <a:spLocks/>
          </p:cNvSpPr>
          <p:nvPr/>
        </p:nvSpPr>
        <p:spPr>
          <a:xfrm>
            <a:off x="4503862" y="6967431"/>
            <a:ext cx="3197841" cy="1095527"/>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fontAlgn="base">
              <a:lnSpc>
                <a:spcPct val="150000"/>
              </a:lnSpc>
            </a:pPr>
            <a:r>
              <a:rPr lang="tr-TR" sz="4000" dirty="0" smtClean="0">
                <a:solidFill>
                  <a:schemeClr val="bg1"/>
                </a:solidFill>
                <a:latin typeface="Arial" panose="020B0604020202020204" pitchFamily="34" charset="0"/>
                <a:cs typeface="Arial" panose="020B0604020202020204" pitchFamily="34" charset="0"/>
              </a:rPr>
              <a:t>Politikalar</a:t>
            </a:r>
            <a:endParaRPr lang="tr-TR"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12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smtClean="0">
                <a:solidFill>
                  <a:srgbClr val="FFFF00"/>
                </a:solidFill>
                <a:latin typeface="Arial" panose="020B0604020202020204" pitchFamily="34" charset="0"/>
                <a:cs typeface="Arial" panose="020B0604020202020204" pitchFamily="34" charset="0"/>
              </a:rPr>
              <a:t>ESTÜ Amaç 1: Eğitim </a:t>
            </a:r>
            <a:r>
              <a:rPr lang="tr-TR" sz="6400" b="1" dirty="0">
                <a:solidFill>
                  <a:srgbClr val="FFFF00"/>
                </a:solidFill>
                <a:latin typeface="Arial" panose="020B0604020202020204" pitchFamily="34" charset="0"/>
                <a:cs typeface="Arial" panose="020B0604020202020204" pitchFamily="34" charset="0"/>
              </a:rPr>
              <a:t>- Öğretim</a:t>
            </a: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2724616" y="3548564"/>
            <a:ext cx="21129298" cy="1622449"/>
          </a:xfrm>
          <a:prstGeom prst="rect">
            <a:avLst/>
          </a:prstGeom>
        </p:spPr>
        <p:txBody>
          <a:bodyPr vert="horz" lIns="91440" tIns="45720" rIns="91440" bIns="45720" rtlCol="0">
            <a:normAutofit fontScale="92500"/>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a:lnSpc>
                <a:spcPct val="150000"/>
              </a:lnSpc>
            </a:pPr>
            <a:r>
              <a:rPr lang="en-US" b="1" dirty="0" err="1">
                <a:solidFill>
                  <a:schemeClr val="bg1"/>
                </a:solidFill>
                <a:latin typeface="Arial" panose="020B0604020202020204" pitchFamily="34" charset="0"/>
                <a:cs typeface="Arial" panose="020B0604020202020204" pitchFamily="34" charset="0"/>
              </a:rPr>
              <a:t>Ön</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lisans</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lisans</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ve</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lisansüstü</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programlarda</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öğrenme</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ortamlarını</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sürekli</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geliştirmek</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verimliliğini</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ve</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etkililiğini</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artırarak</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küresel</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boyutta</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tercih</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edilen</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mezunlar</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yetiştirmek</a:t>
            </a:r>
            <a:r>
              <a:rPr lang="en-US" b="1" dirty="0">
                <a:solidFill>
                  <a:schemeClr val="bg1"/>
                </a:solidFill>
                <a:latin typeface="Arial" panose="020B0604020202020204" pitchFamily="34" charset="0"/>
                <a:cs typeface="Arial" panose="020B0604020202020204" pitchFamily="34" charset="0"/>
              </a:rPr>
              <a:t>.</a:t>
            </a:r>
            <a:endParaRPr lang="en-TR" b="1" dirty="0">
              <a:solidFill>
                <a:schemeClr val="bg1"/>
              </a:solidFill>
              <a:latin typeface="Arial" panose="020B0604020202020204" pitchFamily="34" charset="0"/>
              <a:cs typeface="Arial" panose="020B0604020202020204" pitchFamily="34" charset="0"/>
            </a:endParaRPr>
          </a:p>
        </p:txBody>
      </p:sp>
      <p:sp>
        <p:nvSpPr>
          <p:cNvPr id="86" name="Subtitle 2">
            <a:extLst>
              <a:ext uri="{FF2B5EF4-FFF2-40B4-BE49-F238E27FC236}">
                <a16:creationId xmlns:a16="http://schemas.microsoft.com/office/drawing/2014/main" id="{2012EF1B-1B3A-436E-B9C1-1A8945354A1D}"/>
              </a:ext>
            </a:extLst>
          </p:cNvPr>
          <p:cNvSpPr txBox="1">
            <a:spLocks/>
          </p:cNvSpPr>
          <p:nvPr/>
        </p:nvSpPr>
        <p:spPr>
          <a:xfrm>
            <a:off x="2724615" y="6358780"/>
            <a:ext cx="21129298" cy="5146628"/>
          </a:xfrm>
          <a:prstGeom prst="rect">
            <a:avLst/>
          </a:prstGeom>
        </p:spPr>
        <p:txBody>
          <a:bodyPr vert="horz" lIns="91440" tIns="45720" rIns="91440" bIns="45720" rtlCol="0">
            <a:no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l">
              <a:lnSpc>
                <a:spcPct val="150000"/>
              </a:lnSpc>
            </a:pPr>
            <a:r>
              <a:rPr lang="en-US" sz="3000" dirty="0">
                <a:solidFill>
                  <a:schemeClr val="bg1"/>
                </a:solidFill>
                <a:latin typeface="Arial" panose="020B0604020202020204" pitchFamily="34" charset="0"/>
                <a:cs typeface="Arial" panose="020B0604020202020204" pitchFamily="34" charset="0"/>
              </a:rPr>
              <a:t>•</a:t>
            </a:r>
            <a:r>
              <a:rPr lang="tr-TR"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Tüm</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programlarda</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tüm</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öğrencilerin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kazanımlarını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küresel</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boyutta</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güvence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altına</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alarak</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mezunların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niteliğini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artırmak</a:t>
            </a:r>
            <a:r>
              <a:rPr lang="en-US" sz="3000" dirty="0">
                <a:solidFill>
                  <a:schemeClr val="bg1"/>
                </a:solidFill>
                <a:latin typeface="Arial" panose="020B0604020202020204" pitchFamily="34" charset="0"/>
                <a:cs typeface="Arial" panose="020B0604020202020204" pitchFamily="34" charset="0"/>
              </a:rPr>
              <a:t> </a:t>
            </a:r>
            <a:r>
              <a:rPr lang="tr-TR" sz="3000" dirty="0" smtClean="0">
                <a:solidFill>
                  <a:schemeClr val="bg1"/>
                </a:solidFill>
                <a:latin typeface="Arial" panose="020B0604020202020204" pitchFamily="34" charset="0"/>
                <a:cs typeface="Arial" panose="020B0604020202020204" pitchFamily="34" charset="0"/>
              </a:rPr>
              <a:t>.</a:t>
            </a:r>
            <a:endParaRPr lang="en-US" sz="3000" dirty="0">
              <a:solidFill>
                <a:schemeClr val="bg1"/>
              </a:solidFill>
              <a:latin typeface="Arial" panose="020B0604020202020204" pitchFamily="34" charset="0"/>
              <a:cs typeface="Arial" panose="020B0604020202020204" pitchFamily="34" charset="0"/>
            </a:endParaRPr>
          </a:p>
          <a:p>
            <a:pPr algn="l">
              <a:lnSpc>
                <a:spcPct val="150000"/>
              </a:lnSpc>
            </a:pPr>
            <a:r>
              <a:rPr lang="en-US" sz="3000" dirty="0">
                <a:solidFill>
                  <a:schemeClr val="bg1"/>
                </a:solidFill>
                <a:latin typeface="Arial" panose="020B0604020202020204" pitchFamily="34" charset="0"/>
                <a:cs typeface="Arial" panose="020B0604020202020204" pitchFamily="34" charset="0"/>
              </a:rPr>
              <a:t>•</a:t>
            </a:r>
            <a:r>
              <a:rPr lang="tr-TR"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Lisansüstü</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öğrenci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mezun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sayısını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artırmak</a:t>
            </a:r>
            <a:r>
              <a:rPr lang="en-US" sz="3000" dirty="0">
                <a:solidFill>
                  <a:schemeClr val="bg1"/>
                </a:solidFill>
                <a:latin typeface="Arial" panose="020B0604020202020204" pitchFamily="34" charset="0"/>
                <a:cs typeface="Arial" panose="020B0604020202020204" pitchFamily="34" charset="0"/>
              </a:rPr>
              <a:t>.</a:t>
            </a:r>
          </a:p>
          <a:p>
            <a:pPr algn="l">
              <a:lnSpc>
                <a:spcPct val="150000"/>
              </a:lnSpc>
            </a:pPr>
            <a:r>
              <a:rPr lang="en-US" sz="3000" dirty="0">
                <a:solidFill>
                  <a:schemeClr val="bg1"/>
                </a:solidFill>
                <a:latin typeface="Arial" panose="020B0604020202020204" pitchFamily="34" charset="0"/>
                <a:cs typeface="Arial" panose="020B0604020202020204" pitchFamily="34" charset="0"/>
              </a:rPr>
              <a:t>•</a:t>
            </a:r>
            <a:r>
              <a:rPr lang="tr-TR"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İş</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birliği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odaklı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araştırmayı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girişimciliği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destekleyen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eğitim</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hizmetlerini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artırmak</a:t>
            </a:r>
            <a:r>
              <a:rPr lang="en-US" sz="3000" dirty="0">
                <a:solidFill>
                  <a:schemeClr val="bg1"/>
                </a:solidFill>
                <a:latin typeface="Arial" panose="020B0604020202020204" pitchFamily="34" charset="0"/>
                <a:cs typeface="Arial" panose="020B0604020202020204" pitchFamily="34" charset="0"/>
              </a:rPr>
              <a:t>.</a:t>
            </a:r>
          </a:p>
          <a:p>
            <a:pPr algn="l">
              <a:lnSpc>
                <a:spcPct val="150000"/>
              </a:lnSpc>
            </a:pPr>
            <a:r>
              <a:rPr lang="en-US" sz="3000" dirty="0">
                <a:solidFill>
                  <a:schemeClr val="bg1"/>
                </a:solidFill>
                <a:latin typeface="Arial" panose="020B0604020202020204" pitchFamily="34" charset="0"/>
                <a:cs typeface="Arial" panose="020B0604020202020204" pitchFamily="34" charset="0"/>
              </a:rPr>
              <a:t>•</a:t>
            </a:r>
            <a:r>
              <a:rPr lang="tr-TR"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Örgün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eğitimi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açık</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uzaktan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eğitim</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yöntemleriyle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desteklemek</a:t>
            </a:r>
            <a:r>
              <a:rPr lang="en-US" sz="3000" dirty="0">
                <a:solidFill>
                  <a:schemeClr val="bg1"/>
                </a:solidFill>
                <a:latin typeface="Arial" panose="020B0604020202020204" pitchFamily="34" charset="0"/>
                <a:cs typeface="Arial" panose="020B0604020202020204" pitchFamily="34" charset="0"/>
              </a:rPr>
              <a:t>.</a:t>
            </a:r>
          </a:p>
          <a:p>
            <a:pPr algn="l">
              <a:lnSpc>
                <a:spcPct val="150000"/>
              </a:lnSpc>
            </a:pPr>
            <a:r>
              <a:rPr lang="en-US" sz="3000" dirty="0">
                <a:solidFill>
                  <a:schemeClr val="bg1"/>
                </a:solidFill>
                <a:latin typeface="Arial" panose="020B0604020202020204" pitchFamily="34" charset="0"/>
                <a:cs typeface="Arial" panose="020B0604020202020204" pitchFamily="34" charset="0"/>
              </a:rPr>
              <a:t>•</a:t>
            </a:r>
            <a:r>
              <a:rPr lang="tr-TR"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Öğretim</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elemanlarının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öğrenci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merkezli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öğrenme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öğretme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yetkinlikleri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ile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öğrencilerin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öğrenmeyi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öğrenme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becerilerini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geliştirmek</a:t>
            </a:r>
            <a:r>
              <a:rPr lang="en-US" sz="3000" dirty="0">
                <a:solidFill>
                  <a:schemeClr val="bg1"/>
                </a:solidFill>
                <a:latin typeface="Arial" panose="020B0604020202020204" pitchFamily="34" charset="0"/>
                <a:cs typeface="Arial" panose="020B0604020202020204" pitchFamily="34" charset="0"/>
              </a:rPr>
              <a:t>.</a:t>
            </a:r>
          </a:p>
        </p:txBody>
      </p:sp>
      <p:sp>
        <p:nvSpPr>
          <p:cNvPr id="87" name="Subtitle 2">
            <a:extLst>
              <a:ext uri="{FF2B5EF4-FFF2-40B4-BE49-F238E27FC236}">
                <a16:creationId xmlns:a16="http://schemas.microsoft.com/office/drawing/2014/main" id="{B34FC28F-0DC7-4BEB-B31B-5612AB7F3209}"/>
              </a:ext>
            </a:extLst>
          </p:cNvPr>
          <p:cNvSpPr txBox="1">
            <a:spLocks/>
          </p:cNvSpPr>
          <p:nvPr/>
        </p:nvSpPr>
        <p:spPr>
          <a:xfrm rot="16200000">
            <a:off x="1032902" y="3695297"/>
            <a:ext cx="2475382" cy="908042"/>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tr-TR" sz="4000" b="1" dirty="0">
                <a:solidFill>
                  <a:schemeClr val="accent4">
                    <a:lumMod val="40000"/>
                    <a:lumOff val="60000"/>
                  </a:schemeClr>
                </a:solidFill>
                <a:latin typeface="Arial" panose="020B0604020202020204" pitchFamily="34" charset="0"/>
                <a:cs typeface="Arial" panose="020B0604020202020204" pitchFamily="34" charset="0"/>
              </a:rPr>
              <a:t>AMAÇ</a:t>
            </a:r>
            <a:endParaRPr lang="en-TR" sz="4000" b="1" dirty="0">
              <a:solidFill>
                <a:schemeClr val="accent4">
                  <a:lumMod val="40000"/>
                  <a:lumOff val="60000"/>
                </a:schemeClr>
              </a:solidFill>
              <a:latin typeface="Arial" panose="020B0604020202020204" pitchFamily="34" charset="0"/>
              <a:cs typeface="Arial" panose="020B0604020202020204" pitchFamily="34" charset="0"/>
            </a:endParaRPr>
          </a:p>
        </p:txBody>
      </p:sp>
      <p:sp>
        <p:nvSpPr>
          <p:cNvPr id="88" name="Subtitle 2">
            <a:extLst>
              <a:ext uri="{FF2B5EF4-FFF2-40B4-BE49-F238E27FC236}">
                <a16:creationId xmlns:a16="http://schemas.microsoft.com/office/drawing/2014/main" id="{CC57B07A-32FE-4294-A624-7D31202829DC}"/>
              </a:ext>
            </a:extLst>
          </p:cNvPr>
          <p:cNvSpPr txBox="1">
            <a:spLocks/>
          </p:cNvSpPr>
          <p:nvPr/>
        </p:nvSpPr>
        <p:spPr>
          <a:xfrm rot="16200000">
            <a:off x="144694" y="7796355"/>
            <a:ext cx="4354436" cy="805410"/>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tr-TR" sz="3000" b="1" dirty="0">
                <a:solidFill>
                  <a:schemeClr val="accent5">
                    <a:lumMod val="40000"/>
                    <a:lumOff val="60000"/>
                  </a:schemeClr>
                </a:solidFill>
                <a:latin typeface="Arial" panose="020B0604020202020204" pitchFamily="34" charset="0"/>
                <a:cs typeface="Arial" panose="020B0604020202020204" pitchFamily="34" charset="0"/>
              </a:rPr>
              <a:t>HEDEFLER</a:t>
            </a:r>
            <a:endParaRPr lang="en-TR" sz="3000" b="1" dirty="0">
              <a:solidFill>
                <a:schemeClr val="accent5">
                  <a:lumMod val="40000"/>
                  <a:lumOff val="60000"/>
                </a:schemeClr>
              </a:solidFill>
              <a:latin typeface="Arial" panose="020B0604020202020204" pitchFamily="34" charset="0"/>
              <a:cs typeface="Arial" panose="020B0604020202020204" pitchFamily="34" charset="0"/>
            </a:endParaRPr>
          </a:p>
        </p:txBody>
      </p:sp>
      <p:cxnSp>
        <p:nvCxnSpPr>
          <p:cNvPr id="89" name="Düz Bağlayıcı 88">
            <a:extLst>
              <a:ext uri="{FF2B5EF4-FFF2-40B4-BE49-F238E27FC236}">
                <a16:creationId xmlns:a16="http://schemas.microsoft.com/office/drawing/2014/main" id="{1894D0E6-5D35-4D71-99F0-93F5728EE79D}"/>
              </a:ext>
            </a:extLst>
          </p:cNvPr>
          <p:cNvCxnSpPr>
            <a:cxnSpLocks/>
          </p:cNvCxnSpPr>
          <p:nvPr/>
        </p:nvCxnSpPr>
        <p:spPr>
          <a:xfrm>
            <a:off x="3505208" y="5634914"/>
            <a:ext cx="18154181" cy="0"/>
          </a:xfrm>
          <a:prstGeom prst="line">
            <a:avLst/>
          </a:prstGeom>
        </p:spPr>
        <p:style>
          <a:lnRef idx="1">
            <a:schemeClr val="accent4"/>
          </a:lnRef>
          <a:fillRef idx="0">
            <a:schemeClr val="accent4"/>
          </a:fillRef>
          <a:effectRef idx="0">
            <a:schemeClr val="accent4"/>
          </a:effectRef>
          <a:fontRef idx="minor">
            <a:schemeClr val="tx1"/>
          </a:fontRef>
        </p:style>
      </p:cxnSp>
      <p:sp>
        <p:nvSpPr>
          <p:cNvPr id="11" name="Dikdörtgen 10">
            <a:extLst>
              <a:ext uri="{FF2B5EF4-FFF2-40B4-BE49-F238E27FC236}">
                <a16:creationId xmlns:a16="http://schemas.microsoft.com/office/drawing/2014/main" id="{4F485E67-138A-4B90-A80C-2502EFA98B9F}"/>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3" name="TextBox 33">
            <a:extLst>
              <a:ext uri="{FF2B5EF4-FFF2-40B4-BE49-F238E27FC236}">
                <a16:creationId xmlns:a16="http://schemas.microsoft.com/office/drawing/2014/main" id="{A31C39B2-F405-4185-A1A5-A9AE77DB2B6F}"/>
              </a:ext>
            </a:extLst>
          </p:cNvPr>
          <p:cNvSpPr txBox="1"/>
          <p:nvPr/>
        </p:nvSpPr>
        <p:spPr>
          <a:xfrm rot="16200000">
            <a:off x="-4033817"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AMAÇ &amp; HEDEFLER</a:t>
            </a:r>
            <a:endParaRPr lang="tr-TR" sz="5000" dirty="0">
              <a:solidFill>
                <a:schemeClr val="bg1">
                  <a:alpha val="2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7913" y="11188655"/>
            <a:ext cx="2646000" cy="2160000"/>
          </a:xfrm>
          <a:prstGeom prst="rect">
            <a:avLst/>
          </a:prstGeom>
        </p:spPr>
      </p:pic>
    </p:spTree>
    <p:extLst>
      <p:ext uri="{BB962C8B-B14F-4D97-AF65-F5344CB8AC3E}">
        <p14:creationId xmlns:p14="http://schemas.microsoft.com/office/powerpoint/2010/main" val="3762991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a:solidFill>
                  <a:srgbClr val="FFFF00"/>
                </a:solidFill>
                <a:latin typeface="Arial" panose="020B0604020202020204" pitchFamily="34" charset="0"/>
                <a:cs typeface="Arial" panose="020B0604020202020204" pitchFamily="34" charset="0"/>
              </a:rPr>
              <a:t>ESTÜ Amaç </a:t>
            </a:r>
            <a:r>
              <a:rPr lang="tr-TR" sz="6400" b="1" dirty="0" smtClean="0">
                <a:solidFill>
                  <a:srgbClr val="FFFF00"/>
                </a:solidFill>
                <a:latin typeface="Arial" panose="020B0604020202020204" pitchFamily="34" charset="0"/>
                <a:cs typeface="Arial" panose="020B0604020202020204" pitchFamily="34" charset="0"/>
              </a:rPr>
              <a:t>2: </a:t>
            </a:r>
            <a:r>
              <a:rPr lang="tr-TR" sz="6400" b="1" dirty="0">
                <a:solidFill>
                  <a:srgbClr val="FFFF00"/>
                </a:solidFill>
                <a:latin typeface="Arial" panose="020B0604020202020204" pitchFamily="34" charset="0"/>
                <a:cs typeface="Arial" panose="020B0604020202020204" pitchFamily="34" charset="0"/>
              </a:rPr>
              <a:t>Araştırma-Geliştirme</a:t>
            </a: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2724615" y="3839215"/>
            <a:ext cx="21129298" cy="1004358"/>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a:r>
              <a:rPr lang="en-US" b="1" dirty="0" err="1">
                <a:solidFill>
                  <a:schemeClr val="bg1"/>
                </a:solidFill>
                <a:latin typeface="Arial" panose="020B0604020202020204" pitchFamily="34" charset="0"/>
                <a:cs typeface="Arial" panose="020B0604020202020204" pitchFamily="34" charset="0"/>
              </a:rPr>
              <a:t>Araştırma</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unsurlarını</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etkinleştirmek</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ve</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değer</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yaratan</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araştırma</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çıktıları</a:t>
            </a:r>
            <a:r>
              <a:rPr lang="en-US" b="1" dirty="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üretmek</a:t>
            </a:r>
            <a:r>
              <a:rPr lang="tr-TR" b="1" dirty="0" smtClean="0">
                <a:solidFill>
                  <a:schemeClr val="bg1"/>
                </a:solidFill>
                <a:latin typeface="Arial" panose="020B0604020202020204" pitchFamily="34" charset="0"/>
                <a:cs typeface="Arial" panose="020B0604020202020204" pitchFamily="34" charset="0"/>
              </a:rPr>
              <a:t>.</a:t>
            </a:r>
            <a:endParaRPr lang="en-US" b="1" dirty="0">
              <a:solidFill>
                <a:schemeClr val="bg1"/>
              </a:solidFill>
              <a:latin typeface="Arial" panose="020B0604020202020204" pitchFamily="34" charset="0"/>
              <a:cs typeface="Arial" panose="020B0604020202020204" pitchFamily="34" charset="0"/>
            </a:endParaRPr>
          </a:p>
        </p:txBody>
      </p:sp>
      <p:sp>
        <p:nvSpPr>
          <p:cNvPr id="86" name="Subtitle 2">
            <a:extLst>
              <a:ext uri="{FF2B5EF4-FFF2-40B4-BE49-F238E27FC236}">
                <a16:creationId xmlns:a16="http://schemas.microsoft.com/office/drawing/2014/main" id="{2012EF1B-1B3A-436E-B9C1-1A8945354A1D}"/>
              </a:ext>
            </a:extLst>
          </p:cNvPr>
          <p:cNvSpPr txBox="1">
            <a:spLocks/>
          </p:cNvSpPr>
          <p:nvPr/>
        </p:nvSpPr>
        <p:spPr>
          <a:xfrm>
            <a:off x="2724615" y="6426256"/>
            <a:ext cx="21129298" cy="3490525"/>
          </a:xfrm>
          <a:prstGeom prst="rect">
            <a:avLst/>
          </a:prstGeom>
        </p:spPr>
        <p:txBody>
          <a:bodyPr vert="horz" lIns="91440" tIns="45720" rIns="91440" bIns="45720" rtlCol="0">
            <a:no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Mevcut</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araştırma</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altyapısının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verimliliğini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teknolojik</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yeterliliğini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artırmak</a:t>
            </a:r>
            <a:r>
              <a:rPr lang="en-US" sz="3000" dirty="0">
                <a:solidFill>
                  <a:schemeClr val="bg1"/>
                </a:solidFill>
                <a:latin typeface="Arial" panose="020B0604020202020204" pitchFamily="34" charset="0"/>
                <a:cs typeface="Arial" panose="020B0604020202020204" pitchFamily="34" charset="0"/>
              </a:rPr>
              <a:t>.</a:t>
            </a:r>
          </a:p>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Araştırma</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çıktılarının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niteliğini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artırmak</a:t>
            </a:r>
            <a:r>
              <a:rPr lang="en-US" sz="3000" dirty="0">
                <a:solidFill>
                  <a:schemeClr val="bg1"/>
                </a:solidFill>
                <a:latin typeface="Arial" panose="020B0604020202020204" pitchFamily="34" charset="0"/>
                <a:cs typeface="Arial" panose="020B0604020202020204" pitchFamily="34" charset="0"/>
              </a:rPr>
              <a:t>.</a:t>
            </a:r>
          </a:p>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Çıktı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etki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odaklı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iş</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birliği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ağlarını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geliştirmek</a:t>
            </a:r>
            <a:r>
              <a:rPr lang="en-US" sz="3000" dirty="0">
                <a:solidFill>
                  <a:schemeClr val="bg1"/>
                </a:solidFill>
                <a:latin typeface="Arial" panose="020B0604020202020204" pitchFamily="34" charset="0"/>
                <a:cs typeface="Arial" panose="020B0604020202020204" pitchFamily="34" charset="0"/>
              </a:rPr>
              <a:t>.</a:t>
            </a:r>
          </a:p>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Kurum</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dışı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proje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sayısını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bütçesini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artırmak</a:t>
            </a:r>
            <a:r>
              <a:rPr lang="en-US" sz="3000" dirty="0">
                <a:solidFill>
                  <a:schemeClr val="bg1"/>
                </a:solidFill>
                <a:latin typeface="Arial" panose="020B0604020202020204" pitchFamily="34" charset="0"/>
                <a:cs typeface="Arial" panose="020B0604020202020204" pitchFamily="34" charset="0"/>
              </a:rPr>
              <a:t>.</a:t>
            </a:r>
          </a:p>
        </p:txBody>
      </p:sp>
      <p:sp>
        <p:nvSpPr>
          <p:cNvPr id="87" name="Subtitle 2">
            <a:extLst>
              <a:ext uri="{FF2B5EF4-FFF2-40B4-BE49-F238E27FC236}">
                <a16:creationId xmlns:a16="http://schemas.microsoft.com/office/drawing/2014/main" id="{B34FC28F-0DC7-4BEB-B31B-5612AB7F3209}"/>
              </a:ext>
            </a:extLst>
          </p:cNvPr>
          <p:cNvSpPr txBox="1">
            <a:spLocks/>
          </p:cNvSpPr>
          <p:nvPr/>
        </p:nvSpPr>
        <p:spPr>
          <a:xfrm rot="16200000">
            <a:off x="1032902" y="3695297"/>
            <a:ext cx="2475382" cy="908042"/>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tr-TR" sz="4000" b="1" dirty="0">
                <a:solidFill>
                  <a:schemeClr val="accent4">
                    <a:lumMod val="40000"/>
                    <a:lumOff val="60000"/>
                  </a:schemeClr>
                </a:solidFill>
                <a:latin typeface="Arial" panose="020B0604020202020204" pitchFamily="34" charset="0"/>
                <a:cs typeface="Arial" panose="020B0604020202020204" pitchFamily="34" charset="0"/>
              </a:rPr>
              <a:t>AMAÇ</a:t>
            </a:r>
            <a:endParaRPr lang="en-TR" sz="4000" b="1" dirty="0">
              <a:solidFill>
                <a:schemeClr val="accent4">
                  <a:lumMod val="40000"/>
                  <a:lumOff val="60000"/>
                </a:schemeClr>
              </a:solidFill>
              <a:latin typeface="Arial" panose="020B0604020202020204" pitchFamily="34" charset="0"/>
              <a:cs typeface="Arial" panose="020B0604020202020204" pitchFamily="34" charset="0"/>
            </a:endParaRPr>
          </a:p>
        </p:txBody>
      </p:sp>
      <p:sp>
        <p:nvSpPr>
          <p:cNvPr id="88" name="Subtitle 2">
            <a:extLst>
              <a:ext uri="{FF2B5EF4-FFF2-40B4-BE49-F238E27FC236}">
                <a16:creationId xmlns:a16="http://schemas.microsoft.com/office/drawing/2014/main" id="{CC57B07A-32FE-4294-A624-7D31202829DC}"/>
              </a:ext>
            </a:extLst>
          </p:cNvPr>
          <p:cNvSpPr txBox="1">
            <a:spLocks/>
          </p:cNvSpPr>
          <p:nvPr/>
        </p:nvSpPr>
        <p:spPr>
          <a:xfrm rot="16200000">
            <a:off x="144694" y="7796355"/>
            <a:ext cx="4354436" cy="805410"/>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tr-TR" sz="3000" b="1" dirty="0">
                <a:solidFill>
                  <a:schemeClr val="accent5">
                    <a:lumMod val="40000"/>
                    <a:lumOff val="60000"/>
                  </a:schemeClr>
                </a:solidFill>
                <a:latin typeface="Arial" panose="020B0604020202020204" pitchFamily="34" charset="0"/>
                <a:cs typeface="Arial" panose="020B0604020202020204" pitchFamily="34" charset="0"/>
              </a:rPr>
              <a:t>HEDEFLER</a:t>
            </a:r>
            <a:endParaRPr lang="en-TR" sz="3000" b="1" dirty="0">
              <a:solidFill>
                <a:schemeClr val="accent5">
                  <a:lumMod val="40000"/>
                  <a:lumOff val="60000"/>
                </a:schemeClr>
              </a:solidFill>
              <a:latin typeface="Arial" panose="020B0604020202020204" pitchFamily="34" charset="0"/>
              <a:cs typeface="Arial" panose="020B0604020202020204" pitchFamily="34" charset="0"/>
            </a:endParaRPr>
          </a:p>
        </p:txBody>
      </p:sp>
      <p:cxnSp>
        <p:nvCxnSpPr>
          <p:cNvPr id="89" name="Düz Bağlayıcı 88">
            <a:extLst>
              <a:ext uri="{FF2B5EF4-FFF2-40B4-BE49-F238E27FC236}">
                <a16:creationId xmlns:a16="http://schemas.microsoft.com/office/drawing/2014/main" id="{1894D0E6-5D35-4D71-99F0-93F5728EE79D}"/>
              </a:ext>
            </a:extLst>
          </p:cNvPr>
          <p:cNvCxnSpPr>
            <a:cxnSpLocks/>
          </p:cNvCxnSpPr>
          <p:nvPr/>
        </p:nvCxnSpPr>
        <p:spPr>
          <a:xfrm>
            <a:off x="3505208" y="5634914"/>
            <a:ext cx="18154181" cy="0"/>
          </a:xfrm>
          <a:prstGeom prst="line">
            <a:avLst/>
          </a:prstGeom>
        </p:spPr>
        <p:style>
          <a:lnRef idx="1">
            <a:schemeClr val="accent4"/>
          </a:lnRef>
          <a:fillRef idx="0">
            <a:schemeClr val="accent4"/>
          </a:fillRef>
          <a:effectRef idx="0">
            <a:schemeClr val="accent4"/>
          </a:effectRef>
          <a:fontRef idx="minor">
            <a:schemeClr val="tx1"/>
          </a:fontRef>
        </p:style>
      </p:cxnSp>
      <p:sp>
        <p:nvSpPr>
          <p:cNvPr id="11" name="Dikdörtgen 10">
            <a:extLst>
              <a:ext uri="{FF2B5EF4-FFF2-40B4-BE49-F238E27FC236}">
                <a16:creationId xmlns:a16="http://schemas.microsoft.com/office/drawing/2014/main" id="{86420139-F59D-4EB3-A62D-C7EDD60CB1EC}"/>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3" name="TextBox 33">
            <a:extLst>
              <a:ext uri="{FF2B5EF4-FFF2-40B4-BE49-F238E27FC236}">
                <a16:creationId xmlns:a16="http://schemas.microsoft.com/office/drawing/2014/main" id="{A31C39B2-F405-4185-A1A5-A9AE77DB2B6F}"/>
              </a:ext>
            </a:extLst>
          </p:cNvPr>
          <p:cNvSpPr txBox="1"/>
          <p:nvPr/>
        </p:nvSpPr>
        <p:spPr>
          <a:xfrm rot="16200000">
            <a:off x="-4033817"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AMAÇ &amp; HEDEFLER</a:t>
            </a:r>
            <a:endParaRPr lang="tr-TR" sz="5000" dirty="0">
              <a:solidFill>
                <a:schemeClr val="bg1">
                  <a:alpha val="20000"/>
                </a:schemeClr>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7913" y="11169605"/>
            <a:ext cx="2646000" cy="2160000"/>
          </a:xfrm>
          <a:prstGeom prst="rect">
            <a:avLst/>
          </a:prstGeom>
        </p:spPr>
      </p:pic>
    </p:spTree>
    <p:extLst>
      <p:ext uri="{BB962C8B-B14F-4D97-AF65-F5344CB8AC3E}">
        <p14:creationId xmlns:p14="http://schemas.microsoft.com/office/powerpoint/2010/main" val="205080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8A17827-4FCD-437F-AE97-7030DFFE0B20}"/>
              </a:ext>
            </a:extLst>
          </p:cNvPr>
          <p:cNvSpPr/>
          <p:nvPr/>
        </p:nvSpPr>
        <p:spPr>
          <a:xfrm>
            <a:off x="5332180" y="13329605"/>
            <a:ext cx="13716003" cy="386394"/>
          </a:xfrm>
          <a:prstGeom prst="rect">
            <a:avLst/>
          </a:prstGeom>
          <a:solidFill>
            <a:srgbClr val="C7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a:extLst>
              <a:ext uri="{FF2B5EF4-FFF2-40B4-BE49-F238E27FC236}">
                <a16:creationId xmlns:a16="http://schemas.microsoft.com/office/drawing/2014/main" id="{9D70E498-EEDB-1ACF-C826-30732DC519B2}"/>
              </a:ext>
            </a:extLst>
          </p:cNvPr>
          <p:cNvSpPr txBox="1"/>
          <p:nvPr/>
        </p:nvSpPr>
        <p:spPr>
          <a:xfrm>
            <a:off x="5533808" y="13329605"/>
            <a:ext cx="13359077" cy="338554"/>
          </a:xfrm>
          <a:prstGeom prst="rect">
            <a:avLst/>
          </a:prstGeom>
          <a:noFill/>
        </p:spPr>
        <p:txBody>
          <a:bodyPr wrap="square" rtlCol="0" anchor="ctr">
            <a:spAutoFit/>
          </a:bodyPr>
          <a:lstStyle/>
          <a:p>
            <a:pPr algn="ctr"/>
            <a:r>
              <a:rPr lang="tr-TR" sz="1600" dirty="0">
                <a:solidFill>
                  <a:schemeClr val="bg1"/>
                </a:solidFill>
                <a:latin typeface="Arial" panose="020B0604020202020204" pitchFamily="34" charset="0"/>
                <a:cs typeface="Arial" panose="020B0604020202020204" pitchFamily="34" charset="0"/>
              </a:rPr>
              <a:t>Kurumsal Gelişim ve Planlama Koordinatörlüğü</a:t>
            </a:r>
            <a:endParaRPr lang="en-TR" sz="1600" dirty="0">
              <a:solidFill>
                <a:schemeClr val="bg1"/>
              </a:solidFill>
              <a:latin typeface="Arial" panose="020B0604020202020204" pitchFamily="34" charset="0"/>
              <a:cs typeface="Arial" panose="020B0604020202020204" pitchFamily="34" charset="0"/>
            </a:endParaRPr>
          </a:p>
        </p:txBody>
      </p:sp>
      <p:sp>
        <p:nvSpPr>
          <p:cNvPr id="152" name="Subtitle 2">
            <a:extLst>
              <a:ext uri="{FF2B5EF4-FFF2-40B4-BE49-F238E27FC236}">
                <a16:creationId xmlns:a16="http://schemas.microsoft.com/office/drawing/2014/main" id="{9F4BD929-36A0-492E-B641-CBA29C00E7DF}"/>
              </a:ext>
            </a:extLst>
          </p:cNvPr>
          <p:cNvSpPr>
            <a:spLocks noGrp="1"/>
          </p:cNvSpPr>
          <p:nvPr>
            <p:ph type="subTitle" idx="1"/>
          </p:nvPr>
        </p:nvSpPr>
        <p:spPr>
          <a:xfrm>
            <a:off x="0" y="1472399"/>
            <a:ext cx="24384000" cy="1004358"/>
          </a:xfrm>
        </p:spPr>
        <p:txBody>
          <a:bodyPr>
            <a:normAutofit/>
          </a:bodyPr>
          <a:lstStyle/>
          <a:p>
            <a:r>
              <a:rPr lang="tr-TR" sz="6400" b="1" dirty="0">
                <a:solidFill>
                  <a:srgbClr val="FFFF00"/>
                </a:solidFill>
                <a:latin typeface="Arial" panose="020B0604020202020204" pitchFamily="34" charset="0"/>
                <a:cs typeface="Arial" panose="020B0604020202020204" pitchFamily="34" charset="0"/>
              </a:rPr>
              <a:t>ESTÜ Amaç </a:t>
            </a:r>
            <a:r>
              <a:rPr lang="tr-TR" sz="6400" b="1" dirty="0" smtClean="0">
                <a:solidFill>
                  <a:srgbClr val="FFFF00"/>
                </a:solidFill>
                <a:latin typeface="Arial" panose="020B0604020202020204" pitchFamily="34" charset="0"/>
                <a:cs typeface="Arial" panose="020B0604020202020204" pitchFamily="34" charset="0"/>
              </a:rPr>
              <a:t>3: </a:t>
            </a:r>
            <a:r>
              <a:rPr lang="tr-TR" sz="6400" b="1" dirty="0">
                <a:solidFill>
                  <a:srgbClr val="FFFF00"/>
                </a:solidFill>
                <a:latin typeface="Arial" panose="020B0604020202020204" pitchFamily="34" charset="0"/>
                <a:cs typeface="Arial" panose="020B0604020202020204" pitchFamily="34" charset="0"/>
              </a:rPr>
              <a:t>Topluma Hizmet</a:t>
            </a:r>
          </a:p>
        </p:txBody>
      </p:sp>
      <p:cxnSp>
        <p:nvCxnSpPr>
          <p:cNvPr id="154" name="Düz Bağlayıcı 153">
            <a:extLst>
              <a:ext uri="{FF2B5EF4-FFF2-40B4-BE49-F238E27FC236}">
                <a16:creationId xmlns:a16="http://schemas.microsoft.com/office/drawing/2014/main" id="{400853F6-680F-4A45-973A-87EBFD7D75FE}"/>
              </a:ext>
            </a:extLst>
          </p:cNvPr>
          <p:cNvCxnSpPr/>
          <p:nvPr/>
        </p:nvCxnSpPr>
        <p:spPr>
          <a:xfrm>
            <a:off x="7222443" y="2650007"/>
            <a:ext cx="10734261"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Subtitle 2">
            <a:extLst>
              <a:ext uri="{FF2B5EF4-FFF2-40B4-BE49-F238E27FC236}">
                <a16:creationId xmlns:a16="http://schemas.microsoft.com/office/drawing/2014/main" id="{63832590-9BF8-4364-A211-99EE125257CB}"/>
              </a:ext>
            </a:extLst>
          </p:cNvPr>
          <p:cNvSpPr txBox="1">
            <a:spLocks/>
          </p:cNvSpPr>
          <p:nvPr/>
        </p:nvSpPr>
        <p:spPr>
          <a:xfrm>
            <a:off x="2724615" y="3839215"/>
            <a:ext cx="21129298" cy="1004358"/>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just"/>
            <a:r>
              <a:rPr lang="en-US" b="1" dirty="0" err="1">
                <a:solidFill>
                  <a:schemeClr val="bg1"/>
                </a:solidFill>
                <a:latin typeface="Arial" panose="020B0604020202020204" pitchFamily="34" charset="0"/>
                <a:cs typeface="Arial" panose="020B0604020202020204" pitchFamily="34" charset="0"/>
              </a:rPr>
              <a:t>Toplum</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için</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sürdürülebilir</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değer</a:t>
            </a:r>
            <a:r>
              <a:rPr lang="en-US" b="1" dirty="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yaratmak</a:t>
            </a:r>
            <a:r>
              <a:rPr lang="tr-TR" b="1" dirty="0" smtClean="0">
                <a:solidFill>
                  <a:schemeClr val="bg1"/>
                </a:solidFill>
                <a:latin typeface="Arial" panose="020B0604020202020204" pitchFamily="34" charset="0"/>
                <a:cs typeface="Arial" panose="020B0604020202020204" pitchFamily="34" charset="0"/>
              </a:rPr>
              <a:t>.</a:t>
            </a:r>
            <a:endParaRPr lang="en-US" b="1" dirty="0">
              <a:solidFill>
                <a:schemeClr val="bg1"/>
              </a:solidFill>
              <a:latin typeface="Arial" panose="020B0604020202020204" pitchFamily="34" charset="0"/>
              <a:cs typeface="Arial" panose="020B0604020202020204" pitchFamily="34" charset="0"/>
            </a:endParaRPr>
          </a:p>
        </p:txBody>
      </p:sp>
      <p:sp>
        <p:nvSpPr>
          <p:cNvPr id="86" name="Subtitle 2">
            <a:extLst>
              <a:ext uri="{FF2B5EF4-FFF2-40B4-BE49-F238E27FC236}">
                <a16:creationId xmlns:a16="http://schemas.microsoft.com/office/drawing/2014/main" id="{2012EF1B-1B3A-436E-B9C1-1A8945354A1D}"/>
              </a:ext>
            </a:extLst>
          </p:cNvPr>
          <p:cNvSpPr txBox="1">
            <a:spLocks/>
          </p:cNvSpPr>
          <p:nvPr/>
        </p:nvSpPr>
        <p:spPr>
          <a:xfrm>
            <a:off x="2724615" y="6426256"/>
            <a:ext cx="21129298" cy="3490525"/>
          </a:xfrm>
          <a:prstGeom prst="rect">
            <a:avLst/>
          </a:prstGeom>
        </p:spPr>
        <p:txBody>
          <a:bodyPr vert="horz" lIns="91440" tIns="45720" rIns="91440" bIns="45720" rtlCol="0">
            <a:no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Üniversite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çalışanlarının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öğrencilerinin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topluma</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hizmet</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farkındalığını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artırmak</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topluma</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bilimi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sevdirmek</a:t>
            </a:r>
            <a:r>
              <a:rPr lang="en-US" sz="3000" dirty="0">
                <a:solidFill>
                  <a:schemeClr val="bg1"/>
                </a:solidFill>
                <a:latin typeface="Arial" panose="020B0604020202020204" pitchFamily="34" charset="0"/>
                <a:cs typeface="Arial" panose="020B0604020202020204" pitchFamily="34" charset="0"/>
              </a:rPr>
              <a:t>.</a:t>
            </a:r>
          </a:p>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Toplumsal</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değer</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yaratmaya</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yönelik</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araştırma</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tasarım</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projelerini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artırmak</a:t>
            </a:r>
            <a:r>
              <a:rPr lang="en-US" sz="3000" dirty="0">
                <a:solidFill>
                  <a:schemeClr val="bg1"/>
                </a:solidFill>
                <a:latin typeface="Arial" panose="020B0604020202020204" pitchFamily="34" charset="0"/>
                <a:cs typeface="Arial" panose="020B0604020202020204" pitchFamily="34" charset="0"/>
              </a:rPr>
              <a:t>.</a:t>
            </a:r>
          </a:p>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Toplumu</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Üniversitenin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kabiliyetlerinden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ve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altyapı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kaynaklarından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etkin</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yararlandırmak</a:t>
            </a:r>
            <a:r>
              <a:rPr lang="en-US" sz="3000" dirty="0">
                <a:solidFill>
                  <a:schemeClr val="bg1"/>
                </a:solidFill>
                <a:latin typeface="Arial" panose="020B0604020202020204" pitchFamily="34" charset="0"/>
                <a:cs typeface="Arial" panose="020B0604020202020204" pitchFamily="34" charset="0"/>
              </a:rPr>
              <a:t>.</a:t>
            </a:r>
          </a:p>
          <a:p>
            <a:pPr algn="l">
              <a:lnSpc>
                <a:spcPct val="150000"/>
              </a:lnSpc>
            </a:pP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Üniversite</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kaynaklı</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girişimciliği</a:t>
            </a:r>
            <a:r>
              <a:rPr lang="en-US" sz="3000" dirty="0">
                <a:solidFill>
                  <a:schemeClr val="bg1"/>
                </a:solidFill>
                <a:latin typeface="Arial" panose="020B0604020202020204" pitchFamily="34" charset="0"/>
                <a:cs typeface="Arial" panose="020B0604020202020204" pitchFamily="34" charset="0"/>
              </a:rPr>
              <a:t> </a:t>
            </a:r>
            <a:r>
              <a:rPr lang="en-US" sz="3000" dirty="0" err="1">
                <a:solidFill>
                  <a:schemeClr val="bg1"/>
                </a:solidFill>
                <a:latin typeface="Arial" panose="020B0604020202020204" pitchFamily="34" charset="0"/>
                <a:cs typeface="Arial" panose="020B0604020202020204" pitchFamily="34" charset="0"/>
              </a:rPr>
              <a:t>artırmak</a:t>
            </a:r>
            <a:r>
              <a:rPr lang="en-US" sz="3000" dirty="0">
                <a:solidFill>
                  <a:schemeClr val="bg1"/>
                </a:solidFill>
                <a:latin typeface="Arial" panose="020B0604020202020204" pitchFamily="34" charset="0"/>
                <a:cs typeface="Arial" panose="020B0604020202020204" pitchFamily="34" charset="0"/>
              </a:rPr>
              <a:t>.</a:t>
            </a:r>
          </a:p>
        </p:txBody>
      </p:sp>
      <p:sp>
        <p:nvSpPr>
          <p:cNvPr id="87" name="Subtitle 2">
            <a:extLst>
              <a:ext uri="{FF2B5EF4-FFF2-40B4-BE49-F238E27FC236}">
                <a16:creationId xmlns:a16="http://schemas.microsoft.com/office/drawing/2014/main" id="{B34FC28F-0DC7-4BEB-B31B-5612AB7F3209}"/>
              </a:ext>
            </a:extLst>
          </p:cNvPr>
          <p:cNvSpPr txBox="1">
            <a:spLocks/>
          </p:cNvSpPr>
          <p:nvPr/>
        </p:nvSpPr>
        <p:spPr>
          <a:xfrm rot="16200000">
            <a:off x="1032902" y="3695297"/>
            <a:ext cx="2475382" cy="908042"/>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tr-TR" sz="4000" b="1" dirty="0">
                <a:solidFill>
                  <a:schemeClr val="accent4">
                    <a:lumMod val="40000"/>
                    <a:lumOff val="60000"/>
                  </a:schemeClr>
                </a:solidFill>
                <a:latin typeface="Arial" panose="020B0604020202020204" pitchFamily="34" charset="0"/>
                <a:cs typeface="Arial" panose="020B0604020202020204" pitchFamily="34" charset="0"/>
              </a:rPr>
              <a:t>AMAÇ</a:t>
            </a:r>
            <a:endParaRPr lang="en-TR" sz="4000" b="1" dirty="0">
              <a:solidFill>
                <a:schemeClr val="accent4">
                  <a:lumMod val="40000"/>
                  <a:lumOff val="60000"/>
                </a:schemeClr>
              </a:solidFill>
              <a:latin typeface="Arial" panose="020B0604020202020204" pitchFamily="34" charset="0"/>
              <a:cs typeface="Arial" panose="020B0604020202020204" pitchFamily="34" charset="0"/>
            </a:endParaRPr>
          </a:p>
        </p:txBody>
      </p:sp>
      <p:sp>
        <p:nvSpPr>
          <p:cNvPr id="88" name="Subtitle 2">
            <a:extLst>
              <a:ext uri="{FF2B5EF4-FFF2-40B4-BE49-F238E27FC236}">
                <a16:creationId xmlns:a16="http://schemas.microsoft.com/office/drawing/2014/main" id="{CC57B07A-32FE-4294-A624-7D31202829DC}"/>
              </a:ext>
            </a:extLst>
          </p:cNvPr>
          <p:cNvSpPr txBox="1">
            <a:spLocks/>
          </p:cNvSpPr>
          <p:nvPr/>
        </p:nvSpPr>
        <p:spPr>
          <a:xfrm rot="16200000">
            <a:off x="144694" y="7796355"/>
            <a:ext cx="4354436" cy="805410"/>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tr-TR" sz="3000" b="1" dirty="0">
                <a:solidFill>
                  <a:schemeClr val="accent5">
                    <a:lumMod val="40000"/>
                    <a:lumOff val="60000"/>
                  </a:schemeClr>
                </a:solidFill>
                <a:latin typeface="Arial" panose="020B0604020202020204" pitchFamily="34" charset="0"/>
                <a:cs typeface="Arial" panose="020B0604020202020204" pitchFamily="34" charset="0"/>
              </a:rPr>
              <a:t>HEDEFLER</a:t>
            </a:r>
            <a:endParaRPr lang="en-TR" sz="3000" b="1" dirty="0">
              <a:solidFill>
                <a:schemeClr val="accent5">
                  <a:lumMod val="40000"/>
                  <a:lumOff val="60000"/>
                </a:schemeClr>
              </a:solidFill>
              <a:latin typeface="Arial" panose="020B0604020202020204" pitchFamily="34" charset="0"/>
              <a:cs typeface="Arial" panose="020B0604020202020204" pitchFamily="34" charset="0"/>
            </a:endParaRPr>
          </a:p>
        </p:txBody>
      </p:sp>
      <p:cxnSp>
        <p:nvCxnSpPr>
          <p:cNvPr id="89" name="Düz Bağlayıcı 88">
            <a:extLst>
              <a:ext uri="{FF2B5EF4-FFF2-40B4-BE49-F238E27FC236}">
                <a16:creationId xmlns:a16="http://schemas.microsoft.com/office/drawing/2014/main" id="{1894D0E6-5D35-4D71-99F0-93F5728EE79D}"/>
              </a:ext>
            </a:extLst>
          </p:cNvPr>
          <p:cNvCxnSpPr>
            <a:cxnSpLocks/>
          </p:cNvCxnSpPr>
          <p:nvPr/>
        </p:nvCxnSpPr>
        <p:spPr>
          <a:xfrm>
            <a:off x="3505208" y="5634914"/>
            <a:ext cx="18154181" cy="0"/>
          </a:xfrm>
          <a:prstGeom prst="line">
            <a:avLst/>
          </a:prstGeom>
        </p:spPr>
        <p:style>
          <a:lnRef idx="1">
            <a:schemeClr val="accent4"/>
          </a:lnRef>
          <a:fillRef idx="0">
            <a:schemeClr val="accent4"/>
          </a:fillRef>
          <a:effectRef idx="0">
            <a:schemeClr val="accent4"/>
          </a:effectRef>
          <a:fontRef idx="minor">
            <a:schemeClr val="tx1"/>
          </a:fontRef>
        </p:style>
      </p:cxnSp>
      <p:sp>
        <p:nvSpPr>
          <p:cNvPr id="11" name="Dikdörtgen 10">
            <a:extLst>
              <a:ext uri="{FF2B5EF4-FFF2-40B4-BE49-F238E27FC236}">
                <a16:creationId xmlns:a16="http://schemas.microsoft.com/office/drawing/2014/main" id="{7FEA3F1E-1AE6-468F-B464-F88A962CB8E1}"/>
              </a:ext>
            </a:extLst>
          </p:cNvPr>
          <p:cNvSpPr/>
          <p:nvPr/>
        </p:nvSpPr>
        <p:spPr>
          <a:xfrm>
            <a:off x="-318051" y="3139440"/>
            <a:ext cx="1593244" cy="9539970"/>
          </a:xfrm>
          <a:prstGeom prst="rect">
            <a:avLst/>
          </a:prstGeom>
          <a:solidFill>
            <a:srgbClr val="2C0101">
              <a:alpha val="20000"/>
            </a:srgbClr>
          </a:solidFill>
          <a:ln>
            <a:noFill/>
          </a:ln>
          <a:effectLst>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3" name="TextBox 33">
            <a:extLst>
              <a:ext uri="{FF2B5EF4-FFF2-40B4-BE49-F238E27FC236}">
                <a16:creationId xmlns:a16="http://schemas.microsoft.com/office/drawing/2014/main" id="{A31C39B2-F405-4185-A1A5-A9AE77DB2B6F}"/>
              </a:ext>
            </a:extLst>
          </p:cNvPr>
          <p:cNvSpPr txBox="1"/>
          <p:nvPr/>
        </p:nvSpPr>
        <p:spPr>
          <a:xfrm rot="16200000">
            <a:off x="-4033817" y="7345809"/>
            <a:ext cx="9124124" cy="1127232"/>
          </a:xfrm>
          <a:prstGeom prst="rect">
            <a:avLst/>
          </a:prstGeom>
          <a:noFill/>
        </p:spPr>
        <p:txBody>
          <a:bodyPr wrap="square" lIns="0" rIns="0" rtlCol="0" anchor="b">
            <a:spAutoFit/>
          </a:bodyPr>
          <a:lstStyle/>
          <a:p>
            <a:pPr algn="ctr">
              <a:lnSpc>
                <a:spcPct val="150000"/>
              </a:lnSpc>
            </a:pPr>
            <a:r>
              <a:rPr lang="tr-TR" sz="5000" dirty="0" smtClean="0">
                <a:solidFill>
                  <a:schemeClr val="bg1">
                    <a:alpha val="20000"/>
                  </a:schemeClr>
                </a:solidFill>
              </a:rPr>
              <a:t>AMAÇ &amp; HEDEFLER</a:t>
            </a:r>
            <a:endParaRPr lang="tr-TR" sz="5000" dirty="0">
              <a:solidFill>
                <a:schemeClr val="bg1">
                  <a:alpha val="20000"/>
                </a:schemeClr>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7913" y="11188655"/>
            <a:ext cx="2646000" cy="2160000"/>
          </a:xfrm>
          <a:prstGeom prst="rect">
            <a:avLst/>
          </a:prstGeom>
        </p:spPr>
      </p:pic>
    </p:spTree>
    <p:extLst>
      <p:ext uri="{BB962C8B-B14F-4D97-AF65-F5344CB8AC3E}">
        <p14:creationId xmlns:p14="http://schemas.microsoft.com/office/powerpoint/2010/main" val="2119683955"/>
      </p:ext>
    </p:extLst>
  </p:cSld>
  <p:clrMapOvr>
    <a:masterClrMapping/>
  </p:clrMapOvr>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1149</TotalTime>
  <Words>1598</Words>
  <Application>Microsoft Office PowerPoint</Application>
  <PresentationFormat>Özel</PresentationFormat>
  <Paragraphs>202</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Calibri</vt:lpstr>
      <vt:lpstr>Calibri Light</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Alper BAYRAKDAR</dc:creator>
  <cp:lastModifiedBy>user</cp:lastModifiedBy>
  <cp:revision>85</cp:revision>
  <dcterms:created xsi:type="dcterms:W3CDTF">2022-11-04T08:14:34Z</dcterms:created>
  <dcterms:modified xsi:type="dcterms:W3CDTF">2023-12-12T09:09:26Z</dcterms:modified>
</cp:coreProperties>
</file>