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hp/IzCZO2QOzAOATsBEIIsmxLD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98ee8713b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g298ee8713b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None/>
            </a:pP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Vizyon Nedir?</a:t>
            </a:r>
            <a:endParaRPr dirty="0"/>
          </a:p>
        </p:txBody>
      </p:sp>
      <p:cxnSp>
        <p:nvCxnSpPr>
          <p:cNvPr id="96" name="Google Shape;96;p1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7" name="Google Shape;97;p1"/>
          <p:cNvSpPr txBox="1"/>
          <p:nvPr/>
        </p:nvSpPr>
        <p:spPr>
          <a:xfrm>
            <a:off x="8741664" y="4978910"/>
            <a:ext cx="14410024" cy="454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tr-TR" sz="3600" b="0" i="0" u="none" strike="noStrike" cap="none" dirty="0">
                <a:solidFill>
                  <a:schemeClr val="lt1"/>
                </a:solidFill>
                <a:sym typeface="Arial"/>
              </a:rPr>
              <a:t>Vizyon, uzun dönemde nelerin başarılmış olabileceğinin ya da olması gerektiğinin görüntüsü</a:t>
            </a:r>
            <a:r>
              <a:rPr lang="tr-TR" sz="3600" dirty="0">
                <a:solidFill>
                  <a:schemeClr val="lt1"/>
                </a:solidFill>
              </a:rPr>
              <a:t> </a:t>
            </a:r>
            <a:r>
              <a:rPr lang="tr-TR" sz="3600" b="0" i="0" u="none" strike="noStrike" cap="none" dirty="0">
                <a:solidFill>
                  <a:schemeClr val="lt1"/>
                </a:solidFill>
                <a:sym typeface="Arial"/>
              </a:rPr>
              <a:t>ve düşüncesidir. </a:t>
            </a:r>
            <a:endParaRPr sz="3600" b="0" i="0" u="none" strike="noStrike" cap="none" dirty="0">
              <a:solidFill>
                <a:schemeClr val="lt1"/>
              </a:solidFill>
              <a:sym typeface="Arial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endParaRPr sz="3600" dirty="0">
              <a:solidFill>
                <a:schemeClr val="lt1"/>
              </a:solidFill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tr-TR" sz="3600" dirty="0">
                <a:solidFill>
                  <a:schemeClr val="lt1"/>
                </a:solidFill>
              </a:rPr>
              <a:t>Vizyon, kurumun geleceğini sembolize eden genel amacıdır. </a:t>
            </a:r>
            <a:r>
              <a:rPr lang="tr-TR" sz="3600" b="0" i="0" u="none" strike="noStrike" cap="none" dirty="0">
                <a:solidFill>
                  <a:schemeClr val="lt1"/>
                </a:solidFill>
                <a:sym typeface="Arial"/>
              </a:rPr>
              <a:t> </a:t>
            </a:r>
            <a:endParaRPr sz="3600" dirty="0"/>
          </a:p>
        </p:txBody>
      </p:sp>
      <p:sp>
        <p:nvSpPr>
          <p:cNvPr id="98" name="Google Shape;98;p1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 rot="-5400000">
            <a:off x="-3998446" y="7345809"/>
            <a:ext cx="9124124" cy="112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VİZYON</a:t>
            </a:r>
            <a:endParaRPr dirty="0"/>
          </a:p>
        </p:txBody>
      </p:sp>
      <p:pic>
        <p:nvPicPr>
          <p:cNvPr id="100" name="Google Shape;10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5282" y="2975906"/>
            <a:ext cx="6874082" cy="8203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None/>
            </a:pP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Vizyon Nasıl Belirlenir?</a:t>
            </a:r>
            <a:endParaRPr dirty="0"/>
          </a:p>
        </p:txBody>
      </p:sp>
      <p:cxnSp>
        <p:nvCxnSpPr>
          <p:cNvPr id="108" name="Google Shape;108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9" name="Google Shape;109;p2"/>
          <p:cNvSpPr txBox="1"/>
          <p:nvPr/>
        </p:nvSpPr>
        <p:spPr>
          <a:xfrm>
            <a:off x="7524317" y="5830636"/>
            <a:ext cx="14519700" cy="2911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tr-TR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Vizyon bildirimi, stratejik planın kapsadığı zaman diliminin de ötesinde, uzun vadede </a:t>
            </a:r>
            <a:r>
              <a:rPr lang="tr-TR" sz="3600" dirty="0">
                <a:solidFill>
                  <a:schemeClr val="lt1"/>
                </a:solidFill>
              </a:rPr>
              <a:t>kurumun </a:t>
            </a:r>
            <a:r>
              <a:rPr lang="tr-TR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gerçekleştirmek istediklerini ve ulaşmak istediği yeri yansıtacak bir şekilde belirlenir</a:t>
            </a:r>
            <a:r>
              <a:rPr lang="tr-T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6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 txBox="1"/>
          <p:nvPr/>
        </p:nvSpPr>
        <p:spPr>
          <a:xfrm rot="-5400000">
            <a:off x="-3998446" y="7345809"/>
            <a:ext cx="9124124" cy="112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VİZYON</a:t>
            </a:r>
            <a:endParaRPr dirty="0"/>
          </a:p>
        </p:txBody>
      </p:sp>
      <p:pic>
        <p:nvPicPr>
          <p:cNvPr id="112" name="Google Shape;11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-939312" y="4635585"/>
            <a:ext cx="10275956" cy="66513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8ee8713b0_0_0"/>
          <p:cNvSpPr/>
          <p:nvPr/>
        </p:nvSpPr>
        <p:spPr>
          <a:xfrm>
            <a:off x="5332180" y="13329605"/>
            <a:ext cx="13716000" cy="386400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g298ee8713b0_0_0"/>
          <p:cNvSpPr txBox="1"/>
          <p:nvPr/>
        </p:nvSpPr>
        <p:spPr>
          <a:xfrm>
            <a:off x="5533808" y="13329605"/>
            <a:ext cx="133590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g298ee8713b0_0_0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None/>
            </a:pPr>
            <a:r>
              <a:rPr lang="tr-TR" sz="6400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Vizyon Nasıl Olmalıdır?</a:t>
            </a:r>
            <a:endParaRPr/>
          </a:p>
        </p:txBody>
      </p:sp>
      <p:cxnSp>
        <p:nvCxnSpPr>
          <p:cNvPr id="120" name="Google Shape;120;g298ee8713b0_0_0"/>
          <p:cNvCxnSpPr/>
          <p:nvPr/>
        </p:nvCxnSpPr>
        <p:spPr>
          <a:xfrm>
            <a:off x="7222443" y="2650007"/>
            <a:ext cx="107343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21" name="Google Shape;121;g298ee8713b0_0_0"/>
          <p:cNvSpPr txBox="1"/>
          <p:nvPr/>
        </p:nvSpPr>
        <p:spPr>
          <a:xfrm>
            <a:off x="2296914" y="3139440"/>
            <a:ext cx="20819117" cy="8473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R="0" lvl="0" algn="just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600"/>
            </a:pPr>
            <a:r>
              <a:rPr lang="tr-TR" sz="3600" b="0" i="0" u="none" strike="noStrike" cap="none" dirty="0" smtClean="0">
                <a:solidFill>
                  <a:schemeClr val="lt1"/>
                </a:solidFill>
                <a:sym typeface="Arial"/>
              </a:rPr>
              <a:t>Vizyon;</a:t>
            </a:r>
            <a:endParaRPr sz="3600" b="0" i="0" u="none" strike="noStrike" cap="none" dirty="0">
              <a:solidFill>
                <a:schemeClr val="lt1"/>
              </a:solidFill>
              <a:sym typeface="Arial"/>
            </a:endParaRPr>
          </a:p>
          <a:p>
            <a:pPr marL="482600" marR="0" lvl="0" indent="-457200" algn="just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lt1"/>
                </a:solidFill>
              </a:rPr>
              <a:t>Kurumun </a:t>
            </a:r>
            <a:r>
              <a:rPr lang="tr-TR" sz="3600" b="0" i="0" u="none" strike="noStrike" cap="none" dirty="0">
                <a:solidFill>
                  <a:schemeClr val="lt1"/>
                </a:solidFill>
                <a:sym typeface="Arial"/>
              </a:rPr>
              <a:t>farklı birimleri arasında birleştirici bir unsur teşkil e</a:t>
            </a:r>
            <a:r>
              <a:rPr lang="tr-TR" sz="3600" dirty="0">
                <a:solidFill>
                  <a:schemeClr val="lt1"/>
                </a:solidFill>
              </a:rPr>
              <a:t>tmelidir.</a:t>
            </a:r>
            <a:endParaRPr sz="3600" dirty="0">
              <a:solidFill>
                <a:schemeClr val="lt1"/>
              </a:solidFill>
            </a:endParaRPr>
          </a:p>
          <a:p>
            <a:pPr marL="482600" marR="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 panose="020B0604020202020204" pitchFamily="34" charset="0"/>
              <a:buChar char="•"/>
            </a:pPr>
            <a:r>
              <a:rPr lang="tr-TR" sz="3600" b="0" i="0" u="none" strike="noStrike" cap="none" dirty="0" smtClean="0">
                <a:solidFill>
                  <a:schemeClr val="lt1"/>
                </a:solidFill>
                <a:sym typeface="Arial"/>
              </a:rPr>
              <a:t>Çalışanları</a:t>
            </a:r>
            <a:r>
              <a:rPr lang="tr-TR" sz="3600" dirty="0" smtClean="0">
                <a:solidFill>
                  <a:schemeClr val="lt1"/>
                </a:solidFill>
              </a:rPr>
              <a:t>/</a:t>
            </a:r>
            <a:r>
              <a:rPr lang="tr-TR" sz="3600" b="0" i="0" u="none" strike="noStrike" cap="none" dirty="0" smtClean="0">
                <a:solidFill>
                  <a:schemeClr val="lt1"/>
                </a:solidFill>
                <a:sym typeface="Arial"/>
              </a:rPr>
              <a:t>karar </a:t>
            </a:r>
            <a:r>
              <a:rPr lang="tr-TR" sz="3600" b="0" i="0" u="none" strike="noStrike" cap="none" dirty="0">
                <a:solidFill>
                  <a:schemeClr val="lt1"/>
                </a:solidFill>
                <a:sym typeface="Arial"/>
              </a:rPr>
              <a:t>alıcıları gerçekleştirilebilir bir ilerleme kayde</a:t>
            </a:r>
            <a:r>
              <a:rPr lang="tr-TR" sz="3600" dirty="0">
                <a:solidFill>
                  <a:schemeClr val="lt1"/>
                </a:solidFill>
              </a:rPr>
              <a:t>tmesi</a:t>
            </a:r>
            <a:r>
              <a:rPr lang="tr-TR" sz="3600" b="0" i="0" u="none" strike="noStrike" cap="none" dirty="0">
                <a:solidFill>
                  <a:schemeClr val="lt1"/>
                </a:solidFill>
                <a:sym typeface="Arial"/>
              </a:rPr>
              <a:t> yönünde teşvik e</a:t>
            </a:r>
            <a:r>
              <a:rPr lang="tr-TR" sz="3600" dirty="0">
                <a:solidFill>
                  <a:schemeClr val="lt1"/>
                </a:solidFill>
              </a:rPr>
              <a:t>tmelidir.</a:t>
            </a:r>
            <a:endParaRPr sz="3600" dirty="0">
              <a:solidFill>
                <a:schemeClr val="lt1"/>
              </a:solidFill>
            </a:endParaRPr>
          </a:p>
          <a:p>
            <a:pPr marL="482600" marR="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lt1"/>
                </a:solidFill>
              </a:rPr>
              <a:t>Değişim </a:t>
            </a:r>
            <a:r>
              <a:rPr lang="tr-TR" sz="3600" dirty="0">
                <a:solidFill>
                  <a:schemeClr val="lt1"/>
                </a:solidFill>
              </a:rPr>
              <a:t>için ilham verici olmalıdır.</a:t>
            </a:r>
            <a:endParaRPr sz="3600" dirty="0">
              <a:solidFill>
                <a:schemeClr val="lt1"/>
              </a:solidFill>
            </a:endParaRPr>
          </a:p>
          <a:p>
            <a:pPr marL="482600" marR="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lt1"/>
                </a:solidFill>
              </a:rPr>
              <a:t>İddialılık </a:t>
            </a:r>
            <a:r>
              <a:rPr lang="tr-TR" sz="3600" dirty="0">
                <a:solidFill>
                  <a:schemeClr val="lt1"/>
                </a:solidFill>
              </a:rPr>
              <a:t>ile ulaşılabilirlik arasında denge kurmalıdır.</a:t>
            </a:r>
            <a:endParaRPr sz="3600" dirty="0">
              <a:solidFill>
                <a:schemeClr val="lt1"/>
              </a:solidFill>
            </a:endParaRPr>
          </a:p>
          <a:p>
            <a:pPr marL="482600" marR="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lt1"/>
                </a:solidFill>
              </a:rPr>
              <a:t>Paydaşlar </a:t>
            </a:r>
            <a:r>
              <a:rPr lang="tr-TR" sz="3600" dirty="0">
                <a:solidFill>
                  <a:schemeClr val="lt1"/>
                </a:solidFill>
              </a:rPr>
              <a:t>tarafından </a:t>
            </a:r>
            <a:r>
              <a:rPr lang="tr-TR" sz="3600" dirty="0" smtClean="0">
                <a:solidFill>
                  <a:schemeClr val="lt1"/>
                </a:solidFill>
              </a:rPr>
              <a:t>algılanabilir olmalıdır.</a:t>
            </a:r>
            <a:endParaRPr sz="3600" dirty="0">
              <a:solidFill>
                <a:schemeClr val="lt1"/>
              </a:solidFill>
            </a:endParaRPr>
          </a:p>
          <a:p>
            <a:pPr marL="482600" marR="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lt1"/>
                </a:solidFill>
              </a:rPr>
              <a:t>Orta </a:t>
            </a:r>
            <a:r>
              <a:rPr lang="tr-TR" sz="3600" dirty="0">
                <a:solidFill>
                  <a:schemeClr val="lt1"/>
                </a:solidFill>
              </a:rPr>
              <a:t>ve uzun vadeli amaç, hedef ve projelere yön </a:t>
            </a:r>
            <a:r>
              <a:rPr lang="tr-TR" sz="3600" dirty="0" smtClean="0">
                <a:solidFill>
                  <a:schemeClr val="lt1"/>
                </a:solidFill>
              </a:rPr>
              <a:t>vermelidir.</a:t>
            </a:r>
            <a:endParaRPr sz="3600" dirty="0" smtClean="0">
              <a:solidFill>
                <a:schemeClr val="lt1"/>
              </a:solidFill>
            </a:endParaRPr>
          </a:p>
          <a:p>
            <a:pPr marL="1028700" marR="0" lvl="0" indent="-571500" algn="just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3600" dirty="0">
              <a:solidFill>
                <a:schemeClr val="lt1"/>
              </a:solidFill>
            </a:endParaRPr>
          </a:p>
        </p:txBody>
      </p:sp>
      <p:sp>
        <p:nvSpPr>
          <p:cNvPr id="122" name="Google Shape;122;g298ee8713b0_0_0"/>
          <p:cNvSpPr/>
          <p:nvPr/>
        </p:nvSpPr>
        <p:spPr>
          <a:xfrm>
            <a:off x="-318051" y="3139440"/>
            <a:ext cx="1593300" cy="954000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g298ee8713b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19706" y="7015807"/>
            <a:ext cx="6464294" cy="545568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1;p2"/>
          <p:cNvSpPr txBox="1"/>
          <p:nvPr/>
        </p:nvSpPr>
        <p:spPr>
          <a:xfrm rot="-5400000">
            <a:off x="-3998446" y="7345809"/>
            <a:ext cx="9124124" cy="112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VİZYON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75020" y="8979408"/>
            <a:ext cx="3700002" cy="3700002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4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4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None/>
            </a:pPr>
            <a:r>
              <a:rPr lang="tr-TR" sz="6400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Vizyonun Hangi Sorulara Cevap Vermesi Gerekir?</a:t>
            </a:r>
            <a:endParaRPr/>
          </a:p>
        </p:txBody>
      </p:sp>
      <p:cxnSp>
        <p:nvCxnSpPr>
          <p:cNvPr id="132" name="Google Shape;132;p4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33" name="Google Shape;133;p4"/>
          <p:cNvSpPr txBox="1"/>
          <p:nvPr/>
        </p:nvSpPr>
        <p:spPr>
          <a:xfrm>
            <a:off x="1645996" y="3417145"/>
            <a:ext cx="21359464" cy="9145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marR="0" lvl="0" indent="-571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600" b="0" i="0" u="none" strike="noStrike" cap="none" dirty="0">
                <a:solidFill>
                  <a:schemeClr val="lt1"/>
                </a:solidFill>
                <a:sym typeface="Arial"/>
              </a:rPr>
              <a:t>Çevremizle birlikte başarıyı elde etmek için toplumsal düzeyde hangi sonuçlara ulaşmak istiyoruz? (Toplumsal perspektif</a:t>
            </a:r>
            <a:r>
              <a:rPr lang="tr-TR" sz="3600" b="0" i="0" u="none" strike="noStrike" cap="none" dirty="0" smtClean="0">
                <a:solidFill>
                  <a:schemeClr val="lt1"/>
                </a:solidFill>
                <a:sym typeface="Arial"/>
              </a:rPr>
              <a:t>)</a:t>
            </a:r>
          </a:p>
          <a:p>
            <a:pPr marL="571500" indent="-571500">
              <a:lnSpc>
                <a:spcPct val="150000"/>
              </a:lnSpc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600" dirty="0">
                <a:solidFill>
                  <a:schemeClr val="lt1"/>
                </a:solidFill>
              </a:rPr>
              <a:t>Nasıl bir üniversite </a:t>
            </a:r>
            <a:r>
              <a:rPr lang="tr-TR" sz="3600" dirty="0" smtClean="0">
                <a:solidFill>
                  <a:schemeClr val="lt1"/>
                </a:solidFill>
              </a:rPr>
              <a:t>olmak istiyoruz </a:t>
            </a:r>
            <a:r>
              <a:rPr lang="tr-TR" sz="3600" dirty="0">
                <a:solidFill>
                  <a:schemeClr val="lt1"/>
                </a:solidFill>
              </a:rPr>
              <a:t>veya üniversite düzeyinde neyi başarmak istiyoruz? (Kurumsal perspektif)</a:t>
            </a:r>
          </a:p>
          <a:p>
            <a:pPr marL="571500" indent="-571500">
              <a:lnSpc>
                <a:spcPct val="150000"/>
              </a:lnSpc>
              <a:spcBef>
                <a:spcPts val="1500"/>
              </a:spcBef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600" dirty="0">
                <a:solidFill>
                  <a:schemeClr val="lt1"/>
                </a:solidFill>
              </a:rPr>
              <a:t>Başarılı üniversitelerin öncelikleri nelerdir ve bu üniversiteler gelecekte nereye </a:t>
            </a:r>
            <a:r>
              <a:rPr lang="tr-TR" sz="3600" dirty="0" smtClean="0">
                <a:solidFill>
                  <a:schemeClr val="lt1"/>
                </a:solidFill>
              </a:rPr>
              <a:t>odaklanacaklar</a:t>
            </a:r>
            <a:r>
              <a:rPr lang="tr-TR" sz="3600" dirty="0">
                <a:solidFill>
                  <a:schemeClr val="lt1"/>
                </a:solidFill>
              </a:rPr>
              <a:t>? (</a:t>
            </a:r>
            <a:r>
              <a:rPr lang="tr-TR" sz="3600" dirty="0" err="1">
                <a:solidFill>
                  <a:schemeClr val="lt1"/>
                </a:solidFill>
              </a:rPr>
              <a:t>Sektörel</a:t>
            </a:r>
            <a:r>
              <a:rPr lang="tr-TR" sz="3600" dirty="0">
                <a:solidFill>
                  <a:schemeClr val="lt1"/>
                </a:solidFill>
              </a:rPr>
              <a:t> perspektif)</a:t>
            </a:r>
            <a:endParaRPr lang="tr-TR" sz="3600" dirty="0"/>
          </a:p>
          <a:p>
            <a:pPr marL="571500" marR="0" lvl="0" indent="-571500" algn="l" rtl="0">
              <a:lnSpc>
                <a:spcPct val="150000"/>
              </a:lnSpc>
              <a:spcBef>
                <a:spcPts val="1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Char char="•"/>
            </a:pPr>
            <a:r>
              <a:rPr lang="tr-TR" sz="3600" b="0" i="0" u="none" strike="noStrike" cap="none" dirty="0" smtClean="0">
                <a:solidFill>
                  <a:schemeClr val="lt1"/>
                </a:solidFill>
                <a:sym typeface="Arial"/>
              </a:rPr>
              <a:t>Paydaş </a:t>
            </a:r>
            <a:r>
              <a:rPr lang="tr-TR" sz="3600" b="0" i="0" u="none" strike="noStrike" cap="none" dirty="0">
                <a:solidFill>
                  <a:schemeClr val="lt1"/>
                </a:solidFill>
                <a:sym typeface="Arial"/>
              </a:rPr>
              <a:t>düzeyinde neyi başarmak istiyoruz? (Paydaş perspektifi</a:t>
            </a:r>
            <a:r>
              <a:rPr lang="tr-TR" sz="3600" b="0" i="0" u="none" strike="noStrike" cap="none" dirty="0" smtClean="0">
                <a:solidFill>
                  <a:schemeClr val="lt1"/>
                </a:solidFill>
                <a:sym typeface="Arial"/>
              </a:rPr>
              <a:t>)</a:t>
            </a:r>
            <a:endParaRPr sz="3600" dirty="0"/>
          </a:p>
        </p:txBody>
      </p:sp>
      <p:sp>
        <p:nvSpPr>
          <p:cNvPr id="134" name="Google Shape;134;p4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 txBox="1"/>
          <p:nvPr/>
        </p:nvSpPr>
        <p:spPr>
          <a:xfrm rot="-5400000">
            <a:off x="-3998446" y="7345809"/>
            <a:ext cx="9124124" cy="112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VİZYON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3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None/>
            </a:pPr>
            <a:r>
              <a:rPr lang="tr-TR" sz="6400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Vizyon Nasıl Yazılmalıdır?</a:t>
            </a:r>
            <a:endParaRPr/>
          </a:p>
        </p:txBody>
      </p:sp>
      <p:cxnSp>
        <p:nvCxnSpPr>
          <p:cNvPr id="144" name="Google Shape;144;p3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45" name="Google Shape;145;p3"/>
          <p:cNvSpPr txBox="1"/>
          <p:nvPr/>
        </p:nvSpPr>
        <p:spPr>
          <a:xfrm>
            <a:off x="10517832" y="4965154"/>
            <a:ext cx="9334200" cy="81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marR="0" lvl="0" indent="-571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 panose="020B0604020202020204" pitchFamily="34" charset="0"/>
              <a:buChar char="•"/>
            </a:pPr>
            <a:r>
              <a:rPr lang="tr-TR" sz="3600" b="0" i="0" u="none" strike="noStrike" cap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Kısa</a:t>
            </a:r>
            <a:endParaRPr sz="3600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571500" marR="0" lvl="0" indent="-571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N</a:t>
            </a:r>
            <a:r>
              <a:rPr lang="tr-TR" sz="3600" b="0" i="0" u="none" strike="noStrike" cap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et </a:t>
            </a:r>
            <a:endParaRPr sz="3600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571500" marR="0" lvl="0" indent="-571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 panose="020B0604020202020204" pitchFamily="34" charset="0"/>
              <a:buChar char="•"/>
            </a:pPr>
            <a:r>
              <a:rPr lang="tr-TR" sz="3600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A</a:t>
            </a:r>
            <a:r>
              <a:rPr lang="tr-TR" sz="3600" b="0" i="0" u="none" strike="noStrike" cap="none" dirty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kılda kalıcı</a:t>
            </a:r>
            <a:endParaRPr sz="3600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571500" marR="0" lvl="0" indent="-571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 panose="020B0604020202020204" pitchFamily="34" charset="0"/>
              <a:buChar char="•"/>
            </a:pPr>
            <a:r>
              <a:rPr lang="tr-TR" sz="3600" b="0" i="0" u="none" strike="noStrike" cap="none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İdeal</a:t>
            </a:r>
            <a:endParaRPr sz="3600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571500" marR="0" lvl="0" indent="-5715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 panose="020B0604020202020204" pitchFamily="34" charset="0"/>
              <a:buChar char="•"/>
            </a:pPr>
            <a:r>
              <a:rPr lang="tr-TR" sz="3600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Ö</a:t>
            </a:r>
            <a:r>
              <a:rPr lang="tr-TR" sz="3600" b="0" i="0" u="none" strike="noStrike" cap="none" dirty="0" smtClean="0">
                <a:solidFill>
                  <a:schemeClr val="lt1"/>
                </a:solidFill>
                <a:latin typeface="+mj-lt"/>
                <a:ea typeface="Calibri"/>
                <a:cs typeface="Calibri"/>
                <a:sym typeface="Calibri"/>
              </a:rPr>
              <a:t>zgün</a:t>
            </a:r>
            <a:endParaRPr sz="3600" b="1" i="0" u="none" strike="noStrike" cap="none" dirty="0">
              <a:solidFill>
                <a:schemeClr val="lt1"/>
              </a:solidFill>
              <a:latin typeface="+mj-lt"/>
              <a:sym typeface="Arial"/>
            </a:endParaRPr>
          </a:p>
        </p:txBody>
      </p:sp>
      <p:sp>
        <p:nvSpPr>
          <p:cNvPr id="146" name="Google Shape;146;p3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3"/>
          <p:cNvSpPr txBox="1"/>
          <p:nvPr/>
        </p:nvSpPr>
        <p:spPr>
          <a:xfrm rot="-5400000">
            <a:off x="-3998446" y="7345809"/>
            <a:ext cx="9124124" cy="112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VİZYON</a:t>
            </a:r>
            <a:endParaRPr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405" y="4563987"/>
            <a:ext cx="7140236" cy="54236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5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5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400"/>
              <a:buNone/>
            </a:pPr>
            <a:r>
              <a:rPr lang="tr-TR" sz="6400" b="1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ESTÜ Vizyonu</a:t>
            </a:r>
            <a:endParaRPr/>
          </a:p>
        </p:txBody>
      </p:sp>
      <p:cxnSp>
        <p:nvCxnSpPr>
          <p:cNvPr id="155" name="Google Shape;155;p5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56" name="Google Shape;156;p5"/>
          <p:cNvSpPr txBox="1"/>
          <p:nvPr/>
        </p:nvSpPr>
        <p:spPr>
          <a:xfrm>
            <a:off x="7222442" y="5972174"/>
            <a:ext cx="15734379" cy="1371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tr-TR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“Değer yaratarak değişimin ve dönüşümün öncüsü bir üniversite olmak”</a:t>
            </a:r>
            <a:endParaRPr dirty="0"/>
          </a:p>
        </p:txBody>
      </p:sp>
      <p:sp>
        <p:nvSpPr>
          <p:cNvPr id="157" name="Google Shape;157;p5"/>
          <p:cNvSpPr/>
          <p:nvPr/>
        </p:nvSpPr>
        <p:spPr>
          <a:xfrm>
            <a:off x="-318051" y="3139440"/>
            <a:ext cx="1593244" cy="9539970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5"/>
          <p:cNvSpPr txBox="1"/>
          <p:nvPr/>
        </p:nvSpPr>
        <p:spPr>
          <a:xfrm rot="-5400000">
            <a:off x="-3998446" y="7345809"/>
            <a:ext cx="9124124" cy="1127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VİZYON</a:t>
            </a:r>
            <a:endParaRPr/>
          </a:p>
        </p:txBody>
      </p:sp>
      <p:pic>
        <p:nvPicPr>
          <p:cNvPr id="159" name="Google Shape;15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66538" y="3493008"/>
            <a:ext cx="4555143" cy="84490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236</Words>
  <Application>Microsoft Office PowerPoint</Application>
  <PresentationFormat>Özel</PresentationFormat>
  <Paragraphs>39</Paragraphs>
  <Slides>6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4</cp:revision>
  <dcterms:created xsi:type="dcterms:W3CDTF">2022-11-04T08:14:34Z</dcterms:created>
  <dcterms:modified xsi:type="dcterms:W3CDTF">2023-12-01T07:27:46Z</dcterms:modified>
</cp:coreProperties>
</file>